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69" r:id="rId3"/>
    <p:sldId id="271" r:id="rId4"/>
    <p:sldId id="260" r:id="rId5"/>
    <p:sldId id="261" r:id="rId6"/>
    <p:sldId id="262" r:id="rId7"/>
    <p:sldId id="275" r:id="rId8"/>
    <p:sldId id="276" r:id="rId9"/>
    <p:sldId id="277" r:id="rId10"/>
    <p:sldId id="278" r:id="rId11"/>
    <p:sldId id="270" r:id="rId12"/>
    <p:sldId id="273" r:id="rId13"/>
    <p:sldId id="274" r:id="rId14"/>
    <p:sldId id="256" r:id="rId15"/>
    <p:sldId id="279" r:id="rId16"/>
    <p:sldId id="263" r:id="rId17"/>
    <p:sldId id="264" r:id="rId18"/>
    <p:sldId id="280" r:id="rId19"/>
    <p:sldId id="266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394" autoAdjust="0"/>
  </p:normalViewPr>
  <p:slideViewPr>
    <p:cSldViewPr snapToGrid="0" showGuides="1">
      <p:cViewPr varScale="1">
        <p:scale>
          <a:sx n="70" d="100"/>
          <a:sy n="70" d="100"/>
        </p:scale>
        <p:origin x="-15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C4812-BD20-4B62-9596-DBC46AA1EB1C}" type="doc">
      <dgm:prSet loTypeId="urn:microsoft.com/office/officeart/2005/8/layout/radial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2B5736-0292-4EA8-97CC-1A020CA18712}">
      <dgm:prSet phldrT="[Text]" phldr="1" custT="1"/>
      <dgm:spPr/>
      <dgm:t>
        <a:bodyPr/>
        <a:lstStyle/>
        <a:p>
          <a:endParaRPr lang="en-US" sz="4000" dirty="0"/>
        </a:p>
      </dgm:t>
    </dgm:pt>
    <dgm:pt modelId="{40F37593-2D83-4371-99BC-1EF37E0FB657}" type="parTrans" cxnId="{0E74FE8B-C11A-4C2D-BCC5-BF26977C8594}">
      <dgm:prSet/>
      <dgm:spPr/>
      <dgm:t>
        <a:bodyPr/>
        <a:lstStyle/>
        <a:p>
          <a:endParaRPr lang="en-US" sz="4400"/>
        </a:p>
      </dgm:t>
    </dgm:pt>
    <dgm:pt modelId="{084E0E49-25AD-4200-9922-B206D577031B}" type="sibTrans" cxnId="{0E74FE8B-C11A-4C2D-BCC5-BF26977C8594}">
      <dgm:prSet/>
      <dgm:spPr/>
      <dgm:t>
        <a:bodyPr/>
        <a:lstStyle/>
        <a:p>
          <a:endParaRPr lang="en-US" sz="4400"/>
        </a:p>
      </dgm:t>
    </dgm:pt>
    <dgm:pt modelId="{9AF4E3CB-5F94-4C3C-9BAA-FA31571BE164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Хирург</a:t>
          </a:r>
          <a:endParaRPr lang="en-US" sz="1600" dirty="0"/>
        </a:p>
      </dgm:t>
    </dgm:pt>
    <dgm:pt modelId="{B68327A5-713E-400B-AF88-B26468292191}" type="parTrans" cxnId="{6DA11CBA-B0B6-481B-9447-A71721B767D9}">
      <dgm:prSet custT="1"/>
      <dgm:spPr/>
      <dgm:t>
        <a:bodyPr/>
        <a:lstStyle/>
        <a:p>
          <a:endParaRPr lang="en-US" sz="4400"/>
        </a:p>
      </dgm:t>
    </dgm:pt>
    <dgm:pt modelId="{E1FFC3A5-4DD3-4949-B9EF-BFC3FD000392}" type="sibTrans" cxnId="{6DA11CBA-B0B6-481B-9447-A71721B767D9}">
      <dgm:prSet/>
      <dgm:spPr/>
      <dgm:t>
        <a:bodyPr/>
        <a:lstStyle/>
        <a:p>
          <a:endParaRPr lang="en-US" sz="4400"/>
        </a:p>
      </dgm:t>
    </dgm:pt>
    <dgm:pt modelId="{7CADCB91-7101-4222-9596-E89615380FCD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Кардиолог</a:t>
          </a:r>
          <a:endParaRPr lang="en-US" sz="1600" dirty="0"/>
        </a:p>
      </dgm:t>
    </dgm:pt>
    <dgm:pt modelId="{842E4091-1509-4EE5-AC0E-D7D5579F162A}" type="parTrans" cxnId="{58F20490-CAF5-4839-8943-8A2010334138}">
      <dgm:prSet custT="1"/>
      <dgm:spPr/>
      <dgm:t>
        <a:bodyPr/>
        <a:lstStyle/>
        <a:p>
          <a:endParaRPr lang="en-US" sz="4400"/>
        </a:p>
      </dgm:t>
    </dgm:pt>
    <dgm:pt modelId="{7269FC18-2BA2-444E-90CB-14F47FA117E4}" type="sibTrans" cxnId="{58F20490-CAF5-4839-8943-8A2010334138}">
      <dgm:prSet/>
      <dgm:spPr/>
      <dgm:t>
        <a:bodyPr/>
        <a:lstStyle/>
        <a:p>
          <a:endParaRPr lang="en-US" sz="4400"/>
        </a:p>
      </dgm:t>
    </dgm:pt>
    <dgm:pt modelId="{735D116A-1B28-423E-B15E-951E94954B67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Интензивни сестри</a:t>
          </a:r>
          <a:endParaRPr lang="en-US" sz="1600" dirty="0"/>
        </a:p>
      </dgm:t>
    </dgm:pt>
    <dgm:pt modelId="{39B7F1F3-7B7E-4A6F-AFE0-FE310B59BE12}" type="parTrans" cxnId="{D483DA59-023C-4117-91B7-F42274AF18B4}">
      <dgm:prSet custT="1"/>
      <dgm:spPr/>
      <dgm:t>
        <a:bodyPr/>
        <a:lstStyle/>
        <a:p>
          <a:endParaRPr lang="en-US" sz="4400"/>
        </a:p>
      </dgm:t>
    </dgm:pt>
    <dgm:pt modelId="{179B807F-1B45-4674-BF11-826A101DFA1C}" type="sibTrans" cxnId="{D483DA59-023C-4117-91B7-F42274AF18B4}">
      <dgm:prSet/>
      <dgm:spPr/>
      <dgm:t>
        <a:bodyPr/>
        <a:lstStyle/>
        <a:p>
          <a:endParaRPr lang="en-US" sz="4400"/>
        </a:p>
      </dgm:t>
    </dgm:pt>
    <dgm:pt modelId="{9BE1E7B8-5C4F-406C-B324-5B93D4566E7E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Фармацевт</a:t>
          </a:r>
          <a:endParaRPr lang="en-US" sz="1600" dirty="0"/>
        </a:p>
      </dgm:t>
    </dgm:pt>
    <dgm:pt modelId="{500FEC40-0A76-469C-897F-F4062585182E}" type="parTrans" cxnId="{08D8005B-4103-40F4-B5A1-DFCB19CAAA9B}">
      <dgm:prSet custT="1"/>
      <dgm:spPr/>
      <dgm:t>
        <a:bodyPr/>
        <a:lstStyle/>
        <a:p>
          <a:endParaRPr lang="en-US" sz="4400"/>
        </a:p>
      </dgm:t>
    </dgm:pt>
    <dgm:pt modelId="{DCCCA61F-7422-4AE5-BFFA-6D86EA49C4FA}" type="sibTrans" cxnId="{08D8005B-4103-40F4-B5A1-DFCB19CAAA9B}">
      <dgm:prSet/>
      <dgm:spPr/>
      <dgm:t>
        <a:bodyPr/>
        <a:lstStyle/>
        <a:p>
          <a:endParaRPr lang="en-US" sz="4400"/>
        </a:p>
      </dgm:t>
    </dgm:pt>
    <dgm:pt modelId="{DB15B42E-176D-4988-9905-56D2D709FF2B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Анестезиолог</a:t>
          </a:r>
          <a:endParaRPr lang="en-US" sz="1600" dirty="0"/>
        </a:p>
      </dgm:t>
    </dgm:pt>
    <dgm:pt modelId="{FD23A00D-AF06-4351-8880-C3E9D99CE379}" type="parTrans" cxnId="{A2762604-307B-4D6C-A288-C3B9561E6CEC}">
      <dgm:prSet custT="1"/>
      <dgm:spPr/>
      <dgm:t>
        <a:bodyPr/>
        <a:lstStyle/>
        <a:p>
          <a:endParaRPr lang="en-US" sz="4400"/>
        </a:p>
      </dgm:t>
    </dgm:pt>
    <dgm:pt modelId="{47022270-56F7-4F51-8306-414D7A451CF2}" type="sibTrans" cxnId="{A2762604-307B-4D6C-A288-C3B9561E6CEC}">
      <dgm:prSet/>
      <dgm:spPr/>
      <dgm:t>
        <a:bodyPr/>
        <a:lstStyle/>
        <a:p>
          <a:endParaRPr lang="en-US" sz="4400"/>
        </a:p>
      </dgm:t>
    </dgm:pt>
    <dgm:pt modelId="{3D6DD6AD-07AA-4862-AD25-991353B099EC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Интензивист</a:t>
          </a:r>
          <a:endParaRPr lang="en-US" sz="1600" dirty="0"/>
        </a:p>
      </dgm:t>
    </dgm:pt>
    <dgm:pt modelId="{ACCCE0C5-A1CC-48E7-83F3-AB12600F8460}" type="parTrans" cxnId="{6093DECB-129C-4285-B6DE-2BFF3561403E}">
      <dgm:prSet custT="1"/>
      <dgm:spPr/>
      <dgm:t>
        <a:bodyPr/>
        <a:lstStyle/>
        <a:p>
          <a:endParaRPr lang="en-US" sz="4400"/>
        </a:p>
      </dgm:t>
    </dgm:pt>
    <dgm:pt modelId="{EF420E86-0490-454E-85F1-92BA17F8E492}" type="sibTrans" cxnId="{6093DECB-129C-4285-B6DE-2BFF3561403E}">
      <dgm:prSet/>
      <dgm:spPr/>
      <dgm:t>
        <a:bodyPr/>
        <a:lstStyle/>
        <a:p>
          <a:endParaRPr lang="en-US" sz="4400"/>
        </a:p>
      </dgm:t>
    </dgm:pt>
    <dgm:pt modelId="{2CAC50F4-1CFA-4E33-AA1C-82F26288E9DD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Перфузионист</a:t>
          </a:r>
          <a:endParaRPr lang="en-US" sz="1600" dirty="0"/>
        </a:p>
      </dgm:t>
    </dgm:pt>
    <dgm:pt modelId="{CF8B8A8E-DA8F-421D-8F35-C40429A8917D}" type="parTrans" cxnId="{6DA7017B-AFC6-4F1B-B084-CD5DAF9FEA97}">
      <dgm:prSet custT="1"/>
      <dgm:spPr/>
      <dgm:t>
        <a:bodyPr/>
        <a:lstStyle/>
        <a:p>
          <a:endParaRPr lang="en-US" sz="4400"/>
        </a:p>
      </dgm:t>
    </dgm:pt>
    <dgm:pt modelId="{2A624872-6C7A-4033-9FD8-2BCBF226757E}" type="sibTrans" cxnId="{6DA7017B-AFC6-4F1B-B084-CD5DAF9FEA97}">
      <dgm:prSet/>
      <dgm:spPr/>
      <dgm:t>
        <a:bodyPr/>
        <a:lstStyle/>
        <a:p>
          <a:endParaRPr lang="en-US" sz="4400"/>
        </a:p>
      </dgm:t>
    </dgm:pt>
    <dgm:pt modelId="{6958000B-4302-4EC4-92F7-8934308A6CF5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Рентгетолог</a:t>
          </a:r>
          <a:endParaRPr lang="en-US" sz="1600" dirty="0"/>
        </a:p>
      </dgm:t>
    </dgm:pt>
    <dgm:pt modelId="{B7F0D163-F4D9-4AE6-9AFE-3FBD0C4B1162}" type="parTrans" cxnId="{2E82C04E-CC77-497A-8006-03B04AEA4A8C}">
      <dgm:prSet custT="1"/>
      <dgm:spPr/>
      <dgm:t>
        <a:bodyPr/>
        <a:lstStyle/>
        <a:p>
          <a:endParaRPr lang="en-US" sz="4400"/>
        </a:p>
      </dgm:t>
    </dgm:pt>
    <dgm:pt modelId="{534384DB-9013-430A-B0CB-5F9A8DA0CAAF}" type="sibTrans" cxnId="{2E82C04E-CC77-497A-8006-03B04AEA4A8C}">
      <dgm:prSet/>
      <dgm:spPr/>
      <dgm:t>
        <a:bodyPr/>
        <a:lstStyle/>
        <a:p>
          <a:endParaRPr lang="en-US" sz="4400"/>
        </a:p>
      </dgm:t>
    </dgm:pt>
    <dgm:pt modelId="{4E270DC4-5B72-4685-91F4-52A7425C70C4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Хирург асистент</a:t>
          </a:r>
          <a:endParaRPr lang="en-US" sz="1600" dirty="0"/>
        </a:p>
      </dgm:t>
    </dgm:pt>
    <dgm:pt modelId="{0866BFC6-76F6-4B98-B7A5-F699BE810A94}" type="parTrans" cxnId="{1EEFFFC1-35A8-4D37-80D0-FD5E168D0EC8}">
      <dgm:prSet custT="1"/>
      <dgm:spPr/>
      <dgm:t>
        <a:bodyPr/>
        <a:lstStyle/>
        <a:p>
          <a:endParaRPr lang="en-US" sz="4400"/>
        </a:p>
      </dgm:t>
    </dgm:pt>
    <dgm:pt modelId="{30D33FF9-1594-4DAE-931C-B9CB2138EA19}" type="sibTrans" cxnId="{1EEFFFC1-35A8-4D37-80D0-FD5E168D0EC8}">
      <dgm:prSet/>
      <dgm:spPr/>
      <dgm:t>
        <a:bodyPr/>
        <a:lstStyle/>
        <a:p>
          <a:endParaRPr lang="en-US" sz="4400"/>
        </a:p>
      </dgm:t>
    </dgm:pt>
    <dgm:pt modelId="{DD0FDBBA-6F0A-4C48-B513-8C68418B5B7E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Интервенционалист</a:t>
          </a:r>
          <a:endParaRPr lang="en-US" sz="1600" dirty="0"/>
        </a:p>
      </dgm:t>
    </dgm:pt>
    <dgm:pt modelId="{C185D4B9-D137-48FE-96F8-43DAF497EA35}" type="parTrans" cxnId="{39D71A82-0A01-4F36-8AE7-CFAE25E0ECDA}">
      <dgm:prSet custT="1"/>
      <dgm:spPr/>
      <dgm:t>
        <a:bodyPr/>
        <a:lstStyle/>
        <a:p>
          <a:endParaRPr lang="en-US" sz="4400"/>
        </a:p>
      </dgm:t>
    </dgm:pt>
    <dgm:pt modelId="{8A079202-6612-47F3-9049-D2BB345F5EB8}" type="sibTrans" cxnId="{39D71A82-0A01-4F36-8AE7-CFAE25E0ECDA}">
      <dgm:prSet/>
      <dgm:spPr/>
      <dgm:t>
        <a:bodyPr/>
        <a:lstStyle/>
        <a:p>
          <a:endParaRPr lang="en-US" sz="4400"/>
        </a:p>
      </dgm:t>
    </dgm:pt>
    <dgm:pt modelId="{002539C4-1799-4841-B32F-5EC02967426D}">
      <dgm:prSet phldrT="[Text]" custT="1"/>
      <dgm:spPr>
        <a:ln>
          <a:noFill/>
        </a:ln>
      </dgm:spPr>
      <dgm:t>
        <a:bodyPr/>
        <a:lstStyle/>
        <a:p>
          <a:r>
            <a:rPr lang="bg-BG" sz="1600" dirty="0" smtClean="0"/>
            <a:t>Администрация</a:t>
          </a:r>
          <a:endParaRPr lang="en-US" sz="1600" dirty="0"/>
        </a:p>
      </dgm:t>
    </dgm:pt>
    <dgm:pt modelId="{4DD6A15C-561B-4DC2-B6AB-F16CA003E99F}" type="parTrans" cxnId="{2EF14D73-BC6F-468B-9EB5-56E4E3B21950}">
      <dgm:prSet/>
      <dgm:spPr/>
      <dgm:t>
        <a:bodyPr/>
        <a:lstStyle/>
        <a:p>
          <a:endParaRPr lang="en-US"/>
        </a:p>
      </dgm:t>
    </dgm:pt>
    <dgm:pt modelId="{36134316-C99D-4EDC-AD91-C8BDF43A81E0}" type="sibTrans" cxnId="{2EF14D73-BC6F-468B-9EB5-56E4E3B21950}">
      <dgm:prSet/>
      <dgm:spPr/>
      <dgm:t>
        <a:bodyPr/>
        <a:lstStyle/>
        <a:p>
          <a:endParaRPr lang="en-US"/>
        </a:p>
      </dgm:t>
    </dgm:pt>
    <dgm:pt modelId="{7ED532F7-3CC5-4F68-A8BC-7FAD3D2F21CE}" type="pres">
      <dgm:prSet presAssocID="{30FC4812-BD20-4B62-9596-DBC46AA1EB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2223E-40F5-47E5-8EE0-46ED658124A3}" type="pres">
      <dgm:prSet presAssocID="{182B5736-0292-4EA8-97CC-1A020CA18712}" presName="centerShape" presStyleLbl="node0" presStyleIdx="0" presStyleCnt="1"/>
      <dgm:spPr/>
      <dgm:t>
        <a:bodyPr/>
        <a:lstStyle/>
        <a:p>
          <a:endParaRPr lang="en-US"/>
        </a:p>
      </dgm:t>
    </dgm:pt>
    <dgm:pt modelId="{32016BB4-C9C4-4395-BE58-A79BD88F2D26}" type="pres">
      <dgm:prSet presAssocID="{B68327A5-713E-400B-AF88-B26468292191}" presName="Name9" presStyleLbl="parChTrans1D2" presStyleIdx="0" presStyleCnt="11"/>
      <dgm:spPr/>
      <dgm:t>
        <a:bodyPr/>
        <a:lstStyle/>
        <a:p>
          <a:endParaRPr lang="en-US"/>
        </a:p>
      </dgm:t>
    </dgm:pt>
    <dgm:pt modelId="{A6F4A26A-1AF0-4D64-95B1-B63DBC419CB0}" type="pres">
      <dgm:prSet presAssocID="{B68327A5-713E-400B-AF88-B26468292191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EC8A7846-89BB-4BE1-B968-F43B2E866E60}" type="pres">
      <dgm:prSet presAssocID="{9AF4E3CB-5F94-4C3C-9BAA-FA31571BE164}" presName="node" presStyleLbl="node1" presStyleIdx="0" presStyleCnt="11" custScaleX="140407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B3FF6-2490-4AB2-88F3-FA5D6E5AF09A}" type="pres">
      <dgm:prSet presAssocID="{0866BFC6-76F6-4B98-B7A5-F699BE810A94}" presName="Name9" presStyleLbl="parChTrans1D2" presStyleIdx="1" presStyleCnt="11"/>
      <dgm:spPr/>
      <dgm:t>
        <a:bodyPr/>
        <a:lstStyle/>
        <a:p>
          <a:endParaRPr lang="en-US"/>
        </a:p>
      </dgm:t>
    </dgm:pt>
    <dgm:pt modelId="{810E5E27-6C8A-49FD-B9B0-3F89B99B8EF7}" type="pres">
      <dgm:prSet presAssocID="{0866BFC6-76F6-4B98-B7A5-F699BE810A94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28663FD6-293B-490C-86C2-217B0BA24037}" type="pres">
      <dgm:prSet presAssocID="{4E270DC4-5B72-4685-91F4-52A7425C70C4}" presName="node" presStyleLbl="node1" presStyleIdx="1" presStyleCnt="11" custScaleX="140407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7330E-F23F-4E64-81DC-4D4A119844D3}" type="pres">
      <dgm:prSet presAssocID="{FD23A00D-AF06-4351-8880-C3E9D99CE379}" presName="Name9" presStyleLbl="parChTrans1D2" presStyleIdx="2" presStyleCnt="11"/>
      <dgm:spPr/>
      <dgm:t>
        <a:bodyPr/>
        <a:lstStyle/>
        <a:p>
          <a:endParaRPr lang="en-US"/>
        </a:p>
      </dgm:t>
    </dgm:pt>
    <dgm:pt modelId="{EFA3CAC7-2CD3-4035-AE89-0CD1C9607900}" type="pres">
      <dgm:prSet presAssocID="{FD23A00D-AF06-4351-8880-C3E9D99CE379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F269351D-05F2-4A98-9A54-467B777336F7}" type="pres">
      <dgm:prSet presAssocID="{DB15B42E-176D-4988-9905-56D2D709FF2B}" presName="node" presStyleLbl="node1" presStyleIdx="2" presStyleCnt="11" custScaleX="140407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86CE0-D84B-425D-850C-223E0B85996F}" type="pres">
      <dgm:prSet presAssocID="{CF8B8A8E-DA8F-421D-8F35-C40429A8917D}" presName="Name9" presStyleLbl="parChTrans1D2" presStyleIdx="3" presStyleCnt="11"/>
      <dgm:spPr/>
      <dgm:t>
        <a:bodyPr/>
        <a:lstStyle/>
        <a:p>
          <a:endParaRPr lang="en-US"/>
        </a:p>
      </dgm:t>
    </dgm:pt>
    <dgm:pt modelId="{708B26A6-14EA-41D5-A914-C62CA6CAA68F}" type="pres">
      <dgm:prSet presAssocID="{CF8B8A8E-DA8F-421D-8F35-C40429A8917D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BCD1DCEC-8C5A-4CC7-B5E5-B7782B3E8292}" type="pres">
      <dgm:prSet presAssocID="{2CAC50F4-1CFA-4E33-AA1C-82F26288E9DD}" presName="node" presStyleLbl="node1" presStyleIdx="3" presStyleCnt="11" custScaleX="140407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B9A3-BB69-4849-8E96-1F873AD91E43}" type="pres">
      <dgm:prSet presAssocID="{ACCCE0C5-A1CC-48E7-83F3-AB12600F8460}" presName="Name9" presStyleLbl="parChTrans1D2" presStyleIdx="4" presStyleCnt="11"/>
      <dgm:spPr/>
      <dgm:t>
        <a:bodyPr/>
        <a:lstStyle/>
        <a:p>
          <a:endParaRPr lang="en-US"/>
        </a:p>
      </dgm:t>
    </dgm:pt>
    <dgm:pt modelId="{77FC5CBD-4A65-4180-A016-7738CEB296BA}" type="pres">
      <dgm:prSet presAssocID="{ACCCE0C5-A1CC-48E7-83F3-AB12600F8460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8F49EF77-BD6D-4623-AD59-54490FB6DBCB}" type="pres">
      <dgm:prSet presAssocID="{3D6DD6AD-07AA-4862-AD25-991353B099EC}" presName="node" presStyleLbl="node1" presStyleIdx="4" presStyleCnt="11" custScaleX="140407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A5B37-72EA-4094-9F71-9CDF4598439F}" type="pres">
      <dgm:prSet presAssocID="{39B7F1F3-7B7E-4A6F-AFE0-FE310B59BE12}" presName="Name9" presStyleLbl="parChTrans1D2" presStyleIdx="5" presStyleCnt="11"/>
      <dgm:spPr/>
      <dgm:t>
        <a:bodyPr/>
        <a:lstStyle/>
        <a:p>
          <a:endParaRPr lang="en-US"/>
        </a:p>
      </dgm:t>
    </dgm:pt>
    <dgm:pt modelId="{BBAA914D-985B-433F-9514-EE0701FB1C0D}" type="pres">
      <dgm:prSet presAssocID="{39B7F1F3-7B7E-4A6F-AFE0-FE310B59BE12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45819F30-9758-489C-B7C5-8F9461415394}" type="pres">
      <dgm:prSet presAssocID="{735D116A-1B28-423E-B15E-951E94954B67}" presName="node" presStyleLbl="node1" presStyleIdx="5" presStyleCnt="11" custScaleX="140407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747D5-D0A4-490E-B16D-F9EC377BB1C4}" type="pres">
      <dgm:prSet presAssocID="{842E4091-1509-4EE5-AC0E-D7D5579F162A}" presName="Name9" presStyleLbl="parChTrans1D2" presStyleIdx="6" presStyleCnt="11"/>
      <dgm:spPr/>
      <dgm:t>
        <a:bodyPr/>
        <a:lstStyle/>
        <a:p>
          <a:endParaRPr lang="en-US"/>
        </a:p>
      </dgm:t>
    </dgm:pt>
    <dgm:pt modelId="{CA72BFF9-F22F-456F-9E7D-F05ACADBB7B2}" type="pres">
      <dgm:prSet presAssocID="{842E4091-1509-4EE5-AC0E-D7D5579F162A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041B42E3-3607-479A-B776-7BD99C2F919E}" type="pres">
      <dgm:prSet presAssocID="{7CADCB91-7101-4222-9596-E89615380FCD}" presName="node" presStyleLbl="node1" presStyleIdx="6" presStyleCnt="11" custScaleX="140407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77195-015B-4C72-BA10-F44DCA8C1845}" type="pres">
      <dgm:prSet presAssocID="{C185D4B9-D137-48FE-96F8-43DAF497EA35}" presName="Name9" presStyleLbl="parChTrans1D2" presStyleIdx="7" presStyleCnt="11"/>
      <dgm:spPr/>
      <dgm:t>
        <a:bodyPr/>
        <a:lstStyle/>
        <a:p>
          <a:endParaRPr lang="en-US"/>
        </a:p>
      </dgm:t>
    </dgm:pt>
    <dgm:pt modelId="{CDE371A9-5582-4624-A4D8-CA03B1EAB9B4}" type="pres">
      <dgm:prSet presAssocID="{C185D4B9-D137-48FE-96F8-43DAF497EA35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9AD60541-1D7E-45FC-8525-3EF05C9FAE45}" type="pres">
      <dgm:prSet presAssocID="{DD0FDBBA-6F0A-4C48-B513-8C68418B5B7E}" presName="node" presStyleLbl="node1" presStyleIdx="7" presStyleCnt="11" custScaleX="135635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E8973-0A4B-4B08-94BF-9A2E396648C0}" type="pres">
      <dgm:prSet presAssocID="{B7F0D163-F4D9-4AE6-9AFE-3FBD0C4B1162}" presName="Name9" presStyleLbl="parChTrans1D2" presStyleIdx="8" presStyleCnt="11"/>
      <dgm:spPr/>
      <dgm:t>
        <a:bodyPr/>
        <a:lstStyle/>
        <a:p>
          <a:endParaRPr lang="en-US"/>
        </a:p>
      </dgm:t>
    </dgm:pt>
    <dgm:pt modelId="{A7D14E4C-A476-4A53-83CD-ABCD23C5522A}" type="pres">
      <dgm:prSet presAssocID="{B7F0D163-F4D9-4AE6-9AFE-3FBD0C4B1162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A10A363A-08C9-483E-BAB2-F3641A360CE9}" type="pres">
      <dgm:prSet presAssocID="{6958000B-4302-4EC4-92F7-8934308A6CF5}" presName="node" presStyleLbl="node1" presStyleIdx="8" presStyleCnt="11" custScaleX="140407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70B91-3D37-4574-B9EA-8E8647B22F56}" type="pres">
      <dgm:prSet presAssocID="{500FEC40-0A76-469C-897F-F4062585182E}" presName="Name9" presStyleLbl="parChTrans1D2" presStyleIdx="9" presStyleCnt="11"/>
      <dgm:spPr/>
      <dgm:t>
        <a:bodyPr/>
        <a:lstStyle/>
        <a:p>
          <a:endParaRPr lang="en-US"/>
        </a:p>
      </dgm:t>
    </dgm:pt>
    <dgm:pt modelId="{2B7A1609-25C6-48C7-BFC8-E6D53C61E7CD}" type="pres">
      <dgm:prSet presAssocID="{500FEC40-0A76-469C-897F-F4062585182E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F1DF5703-EFC7-4AD9-B61E-076E11604AF3}" type="pres">
      <dgm:prSet presAssocID="{9BE1E7B8-5C4F-406C-B324-5B93D4566E7E}" presName="node" presStyleLbl="node1" presStyleIdx="9" presStyleCnt="11" custScaleX="140407" custScaleY="12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4464E-1359-4476-96A9-00768CF9A478}" type="pres">
      <dgm:prSet presAssocID="{4DD6A15C-561B-4DC2-B6AB-F16CA003E99F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0CC3DD67-1DD6-43F4-900E-20FD60AEC389}" type="pres">
      <dgm:prSet presAssocID="{4DD6A15C-561B-4DC2-B6AB-F16CA003E99F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D79066FF-5233-4861-A8CF-53307F610DEE}" type="pres">
      <dgm:prSet presAssocID="{002539C4-1799-4841-B32F-5EC02967426D}" presName="node" presStyleLbl="node1" presStyleIdx="10" presStyleCnt="11" custScaleX="144316" custScaleY="125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18BB7-760C-E449-8F1F-EEE900A48CE4}" type="presOf" srcId="{182B5736-0292-4EA8-97CC-1A020CA18712}" destId="{CD62223E-40F5-47E5-8EE0-46ED658124A3}" srcOrd="0" destOrd="0" presId="urn:microsoft.com/office/officeart/2005/8/layout/radial1"/>
    <dgm:cxn modelId="{8CA17365-3291-E24B-8873-B12DB649AE5D}" type="presOf" srcId="{2CAC50F4-1CFA-4E33-AA1C-82F26288E9DD}" destId="{BCD1DCEC-8C5A-4CC7-B5E5-B7782B3E8292}" srcOrd="0" destOrd="0" presId="urn:microsoft.com/office/officeart/2005/8/layout/radial1"/>
    <dgm:cxn modelId="{A300ECAB-3C04-0C41-86A8-6E087CCF9AA4}" type="presOf" srcId="{0866BFC6-76F6-4B98-B7A5-F699BE810A94}" destId="{810E5E27-6C8A-49FD-B9B0-3F89B99B8EF7}" srcOrd="1" destOrd="0" presId="urn:microsoft.com/office/officeart/2005/8/layout/radial1"/>
    <dgm:cxn modelId="{2EF14D73-BC6F-468B-9EB5-56E4E3B21950}" srcId="{182B5736-0292-4EA8-97CC-1A020CA18712}" destId="{002539C4-1799-4841-B32F-5EC02967426D}" srcOrd="10" destOrd="0" parTransId="{4DD6A15C-561B-4DC2-B6AB-F16CA003E99F}" sibTransId="{36134316-C99D-4EDC-AD91-C8BDF43A81E0}"/>
    <dgm:cxn modelId="{508CBAB7-8815-1447-BA15-BCA0687AFBAF}" type="presOf" srcId="{B68327A5-713E-400B-AF88-B26468292191}" destId="{A6F4A26A-1AF0-4D64-95B1-B63DBC419CB0}" srcOrd="1" destOrd="0" presId="urn:microsoft.com/office/officeart/2005/8/layout/radial1"/>
    <dgm:cxn modelId="{1EEFFFC1-35A8-4D37-80D0-FD5E168D0EC8}" srcId="{182B5736-0292-4EA8-97CC-1A020CA18712}" destId="{4E270DC4-5B72-4685-91F4-52A7425C70C4}" srcOrd="1" destOrd="0" parTransId="{0866BFC6-76F6-4B98-B7A5-F699BE810A94}" sibTransId="{30D33FF9-1594-4DAE-931C-B9CB2138EA19}"/>
    <dgm:cxn modelId="{6189380C-96F2-2C43-AE09-7D2BEAEC353A}" type="presOf" srcId="{CF8B8A8E-DA8F-421D-8F35-C40429A8917D}" destId="{00886CE0-D84B-425D-850C-223E0B85996F}" srcOrd="0" destOrd="0" presId="urn:microsoft.com/office/officeart/2005/8/layout/radial1"/>
    <dgm:cxn modelId="{C14343BB-79A7-484C-9D8F-A03CCC15D754}" type="presOf" srcId="{39B7F1F3-7B7E-4A6F-AFE0-FE310B59BE12}" destId="{C41A5B37-72EA-4094-9F71-9CDF4598439F}" srcOrd="0" destOrd="0" presId="urn:microsoft.com/office/officeart/2005/8/layout/radial1"/>
    <dgm:cxn modelId="{BCFD4764-9868-934F-A8F2-45BF843C8D7C}" type="presOf" srcId="{C185D4B9-D137-48FE-96F8-43DAF497EA35}" destId="{CDE371A9-5582-4624-A4D8-CA03B1EAB9B4}" srcOrd="1" destOrd="0" presId="urn:microsoft.com/office/officeart/2005/8/layout/radial1"/>
    <dgm:cxn modelId="{5A37B311-4D67-AB48-BDE0-4BEA930CF018}" type="presOf" srcId="{4DD6A15C-561B-4DC2-B6AB-F16CA003E99F}" destId="{0CC3DD67-1DD6-43F4-900E-20FD60AEC389}" srcOrd="1" destOrd="0" presId="urn:microsoft.com/office/officeart/2005/8/layout/radial1"/>
    <dgm:cxn modelId="{DFC3D679-EEB1-B340-BEA7-8843D2F7DF34}" type="presOf" srcId="{ACCCE0C5-A1CC-48E7-83F3-AB12600F8460}" destId="{77FC5CBD-4A65-4180-A016-7738CEB296BA}" srcOrd="1" destOrd="0" presId="urn:microsoft.com/office/officeart/2005/8/layout/radial1"/>
    <dgm:cxn modelId="{A18192DF-67E2-A64F-91A6-06FBBA3D0C1E}" type="presOf" srcId="{6958000B-4302-4EC4-92F7-8934308A6CF5}" destId="{A10A363A-08C9-483E-BAB2-F3641A360CE9}" srcOrd="0" destOrd="0" presId="urn:microsoft.com/office/officeart/2005/8/layout/radial1"/>
    <dgm:cxn modelId="{2E82C04E-CC77-497A-8006-03B04AEA4A8C}" srcId="{182B5736-0292-4EA8-97CC-1A020CA18712}" destId="{6958000B-4302-4EC4-92F7-8934308A6CF5}" srcOrd="8" destOrd="0" parTransId="{B7F0D163-F4D9-4AE6-9AFE-3FBD0C4B1162}" sibTransId="{534384DB-9013-430A-B0CB-5F9A8DA0CAAF}"/>
    <dgm:cxn modelId="{39B1C550-0824-CA45-B23F-F85633638777}" type="presOf" srcId="{CF8B8A8E-DA8F-421D-8F35-C40429A8917D}" destId="{708B26A6-14EA-41D5-A914-C62CA6CAA68F}" srcOrd="1" destOrd="0" presId="urn:microsoft.com/office/officeart/2005/8/layout/radial1"/>
    <dgm:cxn modelId="{8FF27BE5-A7D5-3749-97FD-706ED123B16E}" type="presOf" srcId="{842E4091-1509-4EE5-AC0E-D7D5579F162A}" destId="{55E747D5-D0A4-490E-B16D-F9EC377BB1C4}" srcOrd="0" destOrd="0" presId="urn:microsoft.com/office/officeart/2005/8/layout/radial1"/>
    <dgm:cxn modelId="{58F20490-CAF5-4839-8943-8A2010334138}" srcId="{182B5736-0292-4EA8-97CC-1A020CA18712}" destId="{7CADCB91-7101-4222-9596-E89615380FCD}" srcOrd="6" destOrd="0" parTransId="{842E4091-1509-4EE5-AC0E-D7D5579F162A}" sibTransId="{7269FC18-2BA2-444E-90CB-14F47FA117E4}"/>
    <dgm:cxn modelId="{32142361-0874-7E4B-9126-FCC9F283D221}" type="presOf" srcId="{4E270DC4-5B72-4685-91F4-52A7425C70C4}" destId="{28663FD6-293B-490C-86C2-217B0BA24037}" srcOrd="0" destOrd="0" presId="urn:microsoft.com/office/officeart/2005/8/layout/radial1"/>
    <dgm:cxn modelId="{0478740C-1677-9E40-843D-9F8686122BAA}" type="presOf" srcId="{FD23A00D-AF06-4351-8880-C3E9D99CE379}" destId="{58E7330E-F23F-4E64-81DC-4D4A119844D3}" srcOrd="0" destOrd="0" presId="urn:microsoft.com/office/officeart/2005/8/layout/radial1"/>
    <dgm:cxn modelId="{3E7295CA-8A9E-F94F-93E8-8F89CE4A5F23}" type="presOf" srcId="{DD0FDBBA-6F0A-4C48-B513-8C68418B5B7E}" destId="{9AD60541-1D7E-45FC-8525-3EF05C9FAE45}" srcOrd="0" destOrd="0" presId="urn:microsoft.com/office/officeart/2005/8/layout/radial1"/>
    <dgm:cxn modelId="{BA499505-EF67-2B4D-AB00-E312B4D60213}" type="presOf" srcId="{FD23A00D-AF06-4351-8880-C3E9D99CE379}" destId="{EFA3CAC7-2CD3-4035-AE89-0CD1C9607900}" srcOrd="1" destOrd="0" presId="urn:microsoft.com/office/officeart/2005/8/layout/radial1"/>
    <dgm:cxn modelId="{15ACC0DA-E981-E145-BFCB-D6E011E8657A}" type="presOf" srcId="{DB15B42E-176D-4988-9905-56D2D709FF2B}" destId="{F269351D-05F2-4A98-9A54-467B777336F7}" srcOrd="0" destOrd="0" presId="urn:microsoft.com/office/officeart/2005/8/layout/radial1"/>
    <dgm:cxn modelId="{19FD1EE8-2C50-564A-AF55-8682CB712D4C}" type="presOf" srcId="{7CADCB91-7101-4222-9596-E89615380FCD}" destId="{041B42E3-3607-479A-B776-7BD99C2F919E}" srcOrd="0" destOrd="0" presId="urn:microsoft.com/office/officeart/2005/8/layout/radial1"/>
    <dgm:cxn modelId="{ADD069C2-FF2D-8F4C-8FEC-4B2ECD4A7255}" type="presOf" srcId="{842E4091-1509-4EE5-AC0E-D7D5579F162A}" destId="{CA72BFF9-F22F-456F-9E7D-F05ACADBB7B2}" srcOrd="1" destOrd="0" presId="urn:microsoft.com/office/officeart/2005/8/layout/radial1"/>
    <dgm:cxn modelId="{53AE6818-9891-1F4D-840A-51AC9502E9DD}" type="presOf" srcId="{002539C4-1799-4841-B32F-5EC02967426D}" destId="{D79066FF-5233-4861-A8CF-53307F610DEE}" srcOrd="0" destOrd="0" presId="urn:microsoft.com/office/officeart/2005/8/layout/radial1"/>
    <dgm:cxn modelId="{4EDAED12-FD60-494E-BB55-D2112D15A802}" type="presOf" srcId="{735D116A-1B28-423E-B15E-951E94954B67}" destId="{45819F30-9758-489C-B7C5-8F9461415394}" srcOrd="0" destOrd="0" presId="urn:microsoft.com/office/officeart/2005/8/layout/radial1"/>
    <dgm:cxn modelId="{79EA83B0-322E-484D-8D26-E94987580A1A}" type="presOf" srcId="{0866BFC6-76F6-4B98-B7A5-F699BE810A94}" destId="{BC5B3FF6-2490-4AB2-88F3-FA5D6E5AF09A}" srcOrd="0" destOrd="0" presId="urn:microsoft.com/office/officeart/2005/8/layout/radial1"/>
    <dgm:cxn modelId="{BFD08D98-1D90-E84E-B101-CC39C53A62B8}" type="presOf" srcId="{B7F0D163-F4D9-4AE6-9AFE-3FBD0C4B1162}" destId="{FE4E8973-0A4B-4B08-94BF-9A2E396648C0}" srcOrd="0" destOrd="0" presId="urn:microsoft.com/office/officeart/2005/8/layout/radial1"/>
    <dgm:cxn modelId="{6093DECB-129C-4285-B6DE-2BFF3561403E}" srcId="{182B5736-0292-4EA8-97CC-1A020CA18712}" destId="{3D6DD6AD-07AA-4862-AD25-991353B099EC}" srcOrd="4" destOrd="0" parTransId="{ACCCE0C5-A1CC-48E7-83F3-AB12600F8460}" sibTransId="{EF420E86-0490-454E-85F1-92BA17F8E492}"/>
    <dgm:cxn modelId="{EB3A79EB-2829-1B41-A090-C515FCD33FBC}" type="presOf" srcId="{39B7F1F3-7B7E-4A6F-AFE0-FE310B59BE12}" destId="{BBAA914D-985B-433F-9514-EE0701FB1C0D}" srcOrd="1" destOrd="0" presId="urn:microsoft.com/office/officeart/2005/8/layout/radial1"/>
    <dgm:cxn modelId="{6DA11CBA-B0B6-481B-9447-A71721B767D9}" srcId="{182B5736-0292-4EA8-97CC-1A020CA18712}" destId="{9AF4E3CB-5F94-4C3C-9BAA-FA31571BE164}" srcOrd="0" destOrd="0" parTransId="{B68327A5-713E-400B-AF88-B26468292191}" sibTransId="{E1FFC3A5-4DD3-4949-B9EF-BFC3FD000392}"/>
    <dgm:cxn modelId="{0D505784-B796-AB4A-B4A9-B8E031D53D64}" type="presOf" srcId="{B7F0D163-F4D9-4AE6-9AFE-3FBD0C4B1162}" destId="{A7D14E4C-A476-4A53-83CD-ABCD23C5522A}" srcOrd="1" destOrd="0" presId="urn:microsoft.com/office/officeart/2005/8/layout/radial1"/>
    <dgm:cxn modelId="{13EBC9C9-B76B-0145-926B-D53524706403}" type="presOf" srcId="{3D6DD6AD-07AA-4862-AD25-991353B099EC}" destId="{8F49EF77-BD6D-4623-AD59-54490FB6DBCB}" srcOrd="0" destOrd="0" presId="urn:microsoft.com/office/officeart/2005/8/layout/radial1"/>
    <dgm:cxn modelId="{08D8005B-4103-40F4-B5A1-DFCB19CAAA9B}" srcId="{182B5736-0292-4EA8-97CC-1A020CA18712}" destId="{9BE1E7B8-5C4F-406C-B324-5B93D4566E7E}" srcOrd="9" destOrd="0" parTransId="{500FEC40-0A76-469C-897F-F4062585182E}" sibTransId="{DCCCA61F-7422-4AE5-BFFA-6D86EA49C4FA}"/>
    <dgm:cxn modelId="{C7DFE183-85E1-8D4D-8C3B-F741A3438C6C}" type="presOf" srcId="{9BE1E7B8-5C4F-406C-B324-5B93D4566E7E}" destId="{F1DF5703-EFC7-4AD9-B61E-076E11604AF3}" srcOrd="0" destOrd="0" presId="urn:microsoft.com/office/officeart/2005/8/layout/radial1"/>
    <dgm:cxn modelId="{0E74FE8B-C11A-4C2D-BCC5-BF26977C8594}" srcId="{30FC4812-BD20-4B62-9596-DBC46AA1EB1C}" destId="{182B5736-0292-4EA8-97CC-1A020CA18712}" srcOrd="0" destOrd="0" parTransId="{40F37593-2D83-4371-99BC-1EF37E0FB657}" sibTransId="{084E0E49-25AD-4200-9922-B206D577031B}"/>
    <dgm:cxn modelId="{6DA7017B-AFC6-4F1B-B084-CD5DAF9FEA97}" srcId="{182B5736-0292-4EA8-97CC-1A020CA18712}" destId="{2CAC50F4-1CFA-4E33-AA1C-82F26288E9DD}" srcOrd="3" destOrd="0" parTransId="{CF8B8A8E-DA8F-421D-8F35-C40429A8917D}" sibTransId="{2A624872-6C7A-4033-9FD8-2BCBF226757E}"/>
    <dgm:cxn modelId="{0641B60C-A9EF-42FC-B067-8C6EB7191857}" type="presOf" srcId="{30FC4812-BD20-4B62-9596-DBC46AA1EB1C}" destId="{7ED532F7-3CC5-4F68-A8BC-7FAD3D2F21CE}" srcOrd="0" destOrd="0" presId="urn:microsoft.com/office/officeart/2005/8/layout/radial1"/>
    <dgm:cxn modelId="{BBE7D176-BDA5-F345-91A5-EFC4B1389C14}" type="presOf" srcId="{500FEC40-0A76-469C-897F-F4062585182E}" destId="{2B7A1609-25C6-48C7-BFC8-E6D53C61E7CD}" srcOrd="1" destOrd="0" presId="urn:microsoft.com/office/officeart/2005/8/layout/radial1"/>
    <dgm:cxn modelId="{FDE0F67F-88D8-964F-BF5C-CD18A039A108}" type="presOf" srcId="{B68327A5-713E-400B-AF88-B26468292191}" destId="{32016BB4-C9C4-4395-BE58-A79BD88F2D26}" srcOrd="0" destOrd="0" presId="urn:microsoft.com/office/officeart/2005/8/layout/radial1"/>
    <dgm:cxn modelId="{DC37BE6E-1473-134E-A22B-905069370449}" type="presOf" srcId="{9AF4E3CB-5F94-4C3C-9BAA-FA31571BE164}" destId="{EC8A7846-89BB-4BE1-B968-F43B2E866E60}" srcOrd="0" destOrd="0" presId="urn:microsoft.com/office/officeart/2005/8/layout/radial1"/>
    <dgm:cxn modelId="{903A9D80-C0D9-0341-A993-85C1B8126DBC}" type="presOf" srcId="{4DD6A15C-561B-4DC2-B6AB-F16CA003E99F}" destId="{8F44464E-1359-4476-96A9-00768CF9A478}" srcOrd="0" destOrd="0" presId="urn:microsoft.com/office/officeart/2005/8/layout/radial1"/>
    <dgm:cxn modelId="{8BD540E4-B2E8-4B4C-84F7-1EBC51AAB672}" type="presOf" srcId="{500FEC40-0A76-469C-897F-F4062585182E}" destId="{5E870B91-3D37-4574-B9EA-8E8647B22F56}" srcOrd="0" destOrd="0" presId="urn:microsoft.com/office/officeart/2005/8/layout/radial1"/>
    <dgm:cxn modelId="{C0E6A57F-E6FA-5242-BF28-7B7F037DD7A8}" type="presOf" srcId="{C185D4B9-D137-48FE-96F8-43DAF497EA35}" destId="{75A77195-015B-4C72-BA10-F44DCA8C1845}" srcOrd="0" destOrd="0" presId="urn:microsoft.com/office/officeart/2005/8/layout/radial1"/>
    <dgm:cxn modelId="{D483DA59-023C-4117-91B7-F42274AF18B4}" srcId="{182B5736-0292-4EA8-97CC-1A020CA18712}" destId="{735D116A-1B28-423E-B15E-951E94954B67}" srcOrd="5" destOrd="0" parTransId="{39B7F1F3-7B7E-4A6F-AFE0-FE310B59BE12}" sibTransId="{179B807F-1B45-4674-BF11-826A101DFA1C}"/>
    <dgm:cxn modelId="{39D71A82-0A01-4F36-8AE7-CFAE25E0ECDA}" srcId="{182B5736-0292-4EA8-97CC-1A020CA18712}" destId="{DD0FDBBA-6F0A-4C48-B513-8C68418B5B7E}" srcOrd="7" destOrd="0" parTransId="{C185D4B9-D137-48FE-96F8-43DAF497EA35}" sibTransId="{8A079202-6612-47F3-9049-D2BB345F5EB8}"/>
    <dgm:cxn modelId="{A2762604-307B-4D6C-A288-C3B9561E6CEC}" srcId="{182B5736-0292-4EA8-97CC-1A020CA18712}" destId="{DB15B42E-176D-4988-9905-56D2D709FF2B}" srcOrd="2" destOrd="0" parTransId="{FD23A00D-AF06-4351-8880-C3E9D99CE379}" sibTransId="{47022270-56F7-4F51-8306-414D7A451CF2}"/>
    <dgm:cxn modelId="{56C27EBF-8AEB-994F-8DFB-E2E29A05014F}" type="presOf" srcId="{ACCCE0C5-A1CC-48E7-83F3-AB12600F8460}" destId="{44D4B9A3-BB69-4849-8E96-1F873AD91E43}" srcOrd="0" destOrd="0" presId="urn:microsoft.com/office/officeart/2005/8/layout/radial1"/>
    <dgm:cxn modelId="{1355277A-A244-304C-8E9F-0631E06BE9E4}" type="presParOf" srcId="{7ED532F7-3CC5-4F68-A8BC-7FAD3D2F21CE}" destId="{CD62223E-40F5-47E5-8EE0-46ED658124A3}" srcOrd="0" destOrd="0" presId="urn:microsoft.com/office/officeart/2005/8/layout/radial1"/>
    <dgm:cxn modelId="{A379F337-409B-F44B-B250-16A3A3562585}" type="presParOf" srcId="{7ED532F7-3CC5-4F68-A8BC-7FAD3D2F21CE}" destId="{32016BB4-C9C4-4395-BE58-A79BD88F2D26}" srcOrd="1" destOrd="0" presId="urn:microsoft.com/office/officeart/2005/8/layout/radial1"/>
    <dgm:cxn modelId="{168A82CE-22E9-EE43-8DDF-7B18E7581C60}" type="presParOf" srcId="{32016BB4-C9C4-4395-BE58-A79BD88F2D26}" destId="{A6F4A26A-1AF0-4D64-95B1-B63DBC419CB0}" srcOrd="0" destOrd="0" presId="urn:microsoft.com/office/officeart/2005/8/layout/radial1"/>
    <dgm:cxn modelId="{1485D12F-BA9B-FE48-B40F-55DC37AD1109}" type="presParOf" srcId="{7ED532F7-3CC5-4F68-A8BC-7FAD3D2F21CE}" destId="{EC8A7846-89BB-4BE1-B968-F43B2E866E60}" srcOrd="2" destOrd="0" presId="urn:microsoft.com/office/officeart/2005/8/layout/radial1"/>
    <dgm:cxn modelId="{CD95478D-51FA-1E43-B6C7-8CE10C0C7311}" type="presParOf" srcId="{7ED532F7-3CC5-4F68-A8BC-7FAD3D2F21CE}" destId="{BC5B3FF6-2490-4AB2-88F3-FA5D6E5AF09A}" srcOrd="3" destOrd="0" presId="urn:microsoft.com/office/officeart/2005/8/layout/radial1"/>
    <dgm:cxn modelId="{04AD908C-3D8C-D24E-A4DA-5FD6E0E1A262}" type="presParOf" srcId="{BC5B3FF6-2490-4AB2-88F3-FA5D6E5AF09A}" destId="{810E5E27-6C8A-49FD-B9B0-3F89B99B8EF7}" srcOrd="0" destOrd="0" presId="urn:microsoft.com/office/officeart/2005/8/layout/radial1"/>
    <dgm:cxn modelId="{5EB9354B-9D63-194E-BC0B-695BDF7715C7}" type="presParOf" srcId="{7ED532F7-3CC5-4F68-A8BC-7FAD3D2F21CE}" destId="{28663FD6-293B-490C-86C2-217B0BA24037}" srcOrd="4" destOrd="0" presId="urn:microsoft.com/office/officeart/2005/8/layout/radial1"/>
    <dgm:cxn modelId="{38AC9183-BF25-8844-9017-839172C6A02A}" type="presParOf" srcId="{7ED532F7-3CC5-4F68-A8BC-7FAD3D2F21CE}" destId="{58E7330E-F23F-4E64-81DC-4D4A119844D3}" srcOrd="5" destOrd="0" presId="urn:microsoft.com/office/officeart/2005/8/layout/radial1"/>
    <dgm:cxn modelId="{723AF579-8671-3143-9C7D-97B6C9BC8D9F}" type="presParOf" srcId="{58E7330E-F23F-4E64-81DC-4D4A119844D3}" destId="{EFA3CAC7-2CD3-4035-AE89-0CD1C9607900}" srcOrd="0" destOrd="0" presId="urn:microsoft.com/office/officeart/2005/8/layout/radial1"/>
    <dgm:cxn modelId="{B9A6B097-FFFC-4645-847A-117CC9D20A35}" type="presParOf" srcId="{7ED532F7-3CC5-4F68-A8BC-7FAD3D2F21CE}" destId="{F269351D-05F2-4A98-9A54-467B777336F7}" srcOrd="6" destOrd="0" presId="urn:microsoft.com/office/officeart/2005/8/layout/radial1"/>
    <dgm:cxn modelId="{CECCC520-85C8-AC42-A4B2-E7AF0FC4C0C0}" type="presParOf" srcId="{7ED532F7-3CC5-4F68-A8BC-7FAD3D2F21CE}" destId="{00886CE0-D84B-425D-850C-223E0B85996F}" srcOrd="7" destOrd="0" presId="urn:microsoft.com/office/officeart/2005/8/layout/radial1"/>
    <dgm:cxn modelId="{CD4052DA-9042-6A45-A1A5-D235C2D333B9}" type="presParOf" srcId="{00886CE0-D84B-425D-850C-223E0B85996F}" destId="{708B26A6-14EA-41D5-A914-C62CA6CAA68F}" srcOrd="0" destOrd="0" presId="urn:microsoft.com/office/officeart/2005/8/layout/radial1"/>
    <dgm:cxn modelId="{7233B5F9-07A1-FE47-A8BB-887EC76B38ED}" type="presParOf" srcId="{7ED532F7-3CC5-4F68-A8BC-7FAD3D2F21CE}" destId="{BCD1DCEC-8C5A-4CC7-B5E5-B7782B3E8292}" srcOrd="8" destOrd="0" presId="urn:microsoft.com/office/officeart/2005/8/layout/radial1"/>
    <dgm:cxn modelId="{D7ABFF61-C408-8C4E-B969-0D69F5CF9337}" type="presParOf" srcId="{7ED532F7-3CC5-4F68-A8BC-7FAD3D2F21CE}" destId="{44D4B9A3-BB69-4849-8E96-1F873AD91E43}" srcOrd="9" destOrd="0" presId="urn:microsoft.com/office/officeart/2005/8/layout/radial1"/>
    <dgm:cxn modelId="{60216DE5-5661-4643-9B2A-DD478799F1D8}" type="presParOf" srcId="{44D4B9A3-BB69-4849-8E96-1F873AD91E43}" destId="{77FC5CBD-4A65-4180-A016-7738CEB296BA}" srcOrd="0" destOrd="0" presId="urn:microsoft.com/office/officeart/2005/8/layout/radial1"/>
    <dgm:cxn modelId="{ACC2A8E6-5E28-3544-9576-D1573C3CB877}" type="presParOf" srcId="{7ED532F7-3CC5-4F68-A8BC-7FAD3D2F21CE}" destId="{8F49EF77-BD6D-4623-AD59-54490FB6DBCB}" srcOrd="10" destOrd="0" presId="urn:microsoft.com/office/officeart/2005/8/layout/radial1"/>
    <dgm:cxn modelId="{CD2DCE96-0FE5-A64E-925D-84FA0E540E6E}" type="presParOf" srcId="{7ED532F7-3CC5-4F68-A8BC-7FAD3D2F21CE}" destId="{C41A5B37-72EA-4094-9F71-9CDF4598439F}" srcOrd="11" destOrd="0" presId="urn:microsoft.com/office/officeart/2005/8/layout/radial1"/>
    <dgm:cxn modelId="{433CFEEB-1085-3442-9A1E-13B802F40802}" type="presParOf" srcId="{C41A5B37-72EA-4094-9F71-9CDF4598439F}" destId="{BBAA914D-985B-433F-9514-EE0701FB1C0D}" srcOrd="0" destOrd="0" presId="urn:microsoft.com/office/officeart/2005/8/layout/radial1"/>
    <dgm:cxn modelId="{5CF17486-1084-0144-AE61-E14863860B5A}" type="presParOf" srcId="{7ED532F7-3CC5-4F68-A8BC-7FAD3D2F21CE}" destId="{45819F30-9758-489C-B7C5-8F9461415394}" srcOrd="12" destOrd="0" presId="urn:microsoft.com/office/officeart/2005/8/layout/radial1"/>
    <dgm:cxn modelId="{915A5030-F337-F64E-AFF8-3B02F98B30B9}" type="presParOf" srcId="{7ED532F7-3CC5-4F68-A8BC-7FAD3D2F21CE}" destId="{55E747D5-D0A4-490E-B16D-F9EC377BB1C4}" srcOrd="13" destOrd="0" presId="urn:microsoft.com/office/officeart/2005/8/layout/radial1"/>
    <dgm:cxn modelId="{30B3545D-C535-B145-B645-26188A2130AB}" type="presParOf" srcId="{55E747D5-D0A4-490E-B16D-F9EC377BB1C4}" destId="{CA72BFF9-F22F-456F-9E7D-F05ACADBB7B2}" srcOrd="0" destOrd="0" presId="urn:microsoft.com/office/officeart/2005/8/layout/radial1"/>
    <dgm:cxn modelId="{513C871B-D4F8-F140-86B3-185824565E65}" type="presParOf" srcId="{7ED532F7-3CC5-4F68-A8BC-7FAD3D2F21CE}" destId="{041B42E3-3607-479A-B776-7BD99C2F919E}" srcOrd="14" destOrd="0" presId="urn:microsoft.com/office/officeart/2005/8/layout/radial1"/>
    <dgm:cxn modelId="{99574D1E-ABCF-DA48-99A1-7E04C51978ED}" type="presParOf" srcId="{7ED532F7-3CC5-4F68-A8BC-7FAD3D2F21CE}" destId="{75A77195-015B-4C72-BA10-F44DCA8C1845}" srcOrd="15" destOrd="0" presId="urn:microsoft.com/office/officeart/2005/8/layout/radial1"/>
    <dgm:cxn modelId="{7E04A9CD-3448-0549-9A93-21F8EEBF8C93}" type="presParOf" srcId="{75A77195-015B-4C72-BA10-F44DCA8C1845}" destId="{CDE371A9-5582-4624-A4D8-CA03B1EAB9B4}" srcOrd="0" destOrd="0" presId="urn:microsoft.com/office/officeart/2005/8/layout/radial1"/>
    <dgm:cxn modelId="{604AFA1A-CA53-5F43-9784-F6DE1ED8BF1A}" type="presParOf" srcId="{7ED532F7-3CC5-4F68-A8BC-7FAD3D2F21CE}" destId="{9AD60541-1D7E-45FC-8525-3EF05C9FAE45}" srcOrd="16" destOrd="0" presId="urn:microsoft.com/office/officeart/2005/8/layout/radial1"/>
    <dgm:cxn modelId="{B075AFFE-1314-F74F-B529-E25A6BFD4732}" type="presParOf" srcId="{7ED532F7-3CC5-4F68-A8BC-7FAD3D2F21CE}" destId="{FE4E8973-0A4B-4B08-94BF-9A2E396648C0}" srcOrd="17" destOrd="0" presId="urn:microsoft.com/office/officeart/2005/8/layout/radial1"/>
    <dgm:cxn modelId="{A6A73FC8-6FC1-A843-BAEA-ECE277669B76}" type="presParOf" srcId="{FE4E8973-0A4B-4B08-94BF-9A2E396648C0}" destId="{A7D14E4C-A476-4A53-83CD-ABCD23C5522A}" srcOrd="0" destOrd="0" presId="urn:microsoft.com/office/officeart/2005/8/layout/radial1"/>
    <dgm:cxn modelId="{10F7034C-EF3B-AF49-A611-C0AD18BFB031}" type="presParOf" srcId="{7ED532F7-3CC5-4F68-A8BC-7FAD3D2F21CE}" destId="{A10A363A-08C9-483E-BAB2-F3641A360CE9}" srcOrd="18" destOrd="0" presId="urn:microsoft.com/office/officeart/2005/8/layout/radial1"/>
    <dgm:cxn modelId="{899F7BB1-52C4-A14A-986F-5DD9F6C64312}" type="presParOf" srcId="{7ED532F7-3CC5-4F68-A8BC-7FAD3D2F21CE}" destId="{5E870B91-3D37-4574-B9EA-8E8647B22F56}" srcOrd="19" destOrd="0" presId="urn:microsoft.com/office/officeart/2005/8/layout/radial1"/>
    <dgm:cxn modelId="{DDC622A8-EC0D-A147-962D-1D89781B1CE3}" type="presParOf" srcId="{5E870B91-3D37-4574-B9EA-8E8647B22F56}" destId="{2B7A1609-25C6-48C7-BFC8-E6D53C61E7CD}" srcOrd="0" destOrd="0" presId="urn:microsoft.com/office/officeart/2005/8/layout/radial1"/>
    <dgm:cxn modelId="{54BF2195-2AA1-5D49-867A-19DDD0907B6F}" type="presParOf" srcId="{7ED532F7-3CC5-4F68-A8BC-7FAD3D2F21CE}" destId="{F1DF5703-EFC7-4AD9-B61E-076E11604AF3}" srcOrd="20" destOrd="0" presId="urn:microsoft.com/office/officeart/2005/8/layout/radial1"/>
    <dgm:cxn modelId="{6F00AA87-DC76-8B4C-A5F4-A15E0F184422}" type="presParOf" srcId="{7ED532F7-3CC5-4F68-A8BC-7FAD3D2F21CE}" destId="{8F44464E-1359-4476-96A9-00768CF9A478}" srcOrd="21" destOrd="0" presId="urn:microsoft.com/office/officeart/2005/8/layout/radial1"/>
    <dgm:cxn modelId="{89A5C684-CB7E-D940-A28C-2C687C8E497E}" type="presParOf" srcId="{8F44464E-1359-4476-96A9-00768CF9A478}" destId="{0CC3DD67-1DD6-43F4-900E-20FD60AEC389}" srcOrd="0" destOrd="0" presId="urn:microsoft.com/office/officeart/2005/8/layout/radial1"/>
    <dgm:cxn modelId="{82BAAA50-747F-9D45-B786-65A627E51D18}" type="presParOf" srcId="{7ED532F7-3CC5-4F68-A8BC-7FAD3D2F21CE}" destId="{D79066FF-5233-4861-A8CF-53307F610DEE}" srcOrd="22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2223E-40F5-47E5-8EE0-46ED658124A3}">
      <dsp:nvSpPr>
        <dsp:cNvPr id="0" name=""/>
        <dsp:cNvSpPr/>
      </dsp:nvSpPr>
      <dsp:spPr>
        <a:xfrm>
          <a:off x="2712911" y="2126391"/>
          <a:ext cx="911915" cy="91191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846458" y="2259938"/>
        <a:ext cx="644821" cy="644821"/>
      </dsp:txXfrm>
    </dsp:sp>
    <dsp:sp modelId="{32016BB4-C9C4-4395-BE58-A79BD88F2D26}">
      <dsp:nvSpPr>
        <dsp:cNvPr id="0" name=""/>
        <dsp:cNvSpPr/>
      </dsp:nvSpPr>
      <dsp:spPr>
        <a:xfrm rot="16200000">
          <a:off x="2625588" y="1570160"/>
          <a:ext cx="1086562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86562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3141705" y="1555945"/>
        <a:ext cx="54328" cy="54328"/>
      </dsp:txXfrm>
    </dsp:sp>
    <dsp:sp modelId="{EC8A7846-89BB-4BE1-B968-F43B2E866E60}">
      <dsp:nvSpPr>
        <dsp:cNvPr id="0" name=""/>
        <dsp:cNvSpPr/>
      </dsp:nvSpPr>
      <dsp:spPr>
        <a:xfrm>
          <a:off x="2528672" y="-89469"/>
          <a:ext cx="1280393" cy="112929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Хирург</a:t>
          </a:r>
          <a:endParaRPr lang="en-US" sz="1600" kern="1200" dirty="0"/>
        </a:p>
      </dsp:txBody>
      <dsp:txXfrm>
        <a:off x="2716181" y="75913"/>
        <a:ext cx="905375" cy="798533"/>
      </dsp:txXfrm>
    </dsp:sp>
    <dsp:sp modelId="{BC5B3FF6-2490-4AB2-88F3-FA5D6E5AF09A}">
      <dsp:nvSpPr>
        <dsp:cNvPr id="0" name=""/>
        <dsp:cNvSpPr/>
      </dsp:nvSpPr>
      <dsp:spPr>
        <a:xfrm rot="18163636">
          <a:off x="3170243" y="1736891"/>
          <a:ext cx="1067292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67292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3677207" y="1723159"/>
        <a:ext cx="53364" cy="53364"/>
      </dsp:txXfrm>
    </dsp:sp>
    <dsp:sp modelId="{28663FD6-293B-490C-86C2-217B0BA24037}">
      <dsp:nvSpPr>
        <dsp:cNvPr id="0" name=""/>
        <dsp:cNvSpPr/>
      </dsp:nvSpPr>
      <dsp:spPr>
        <a:xfrm>
          <a:off x="3667894" y="245036"/>
          <a:ext cx="1280393" cy="1129297"/>
        </a:xfrm>
        <a:prstGeom prst="ellipse">
          <a:avLst/>
        </a:prstGeom>
        <a:solidFill>
          <a:schemeClr val="accent2">
            <a:shade val="80000"/>
            <a:hueOff val="-48141"/>
            <a:satOff val="1017"/>
            <a:lumOff val="2708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Хирург асистент</a:t>
          </a:r>
          <a:endParaRPr lang="en-US" sz="1600" kern="1200" dirty="0"/>
        </a:p>
      </dsp:txBody>
      <dsp:txXfrm>
        <a:off x="3855403" y="410418"/>
        <a:ext cx="905375" cy="798533"/>
      </dsp:txXfrm>
    </dsp:sp>
    <dsp:sp modelId="{58E7330E-F23F-4E64-81DC-4D4A119844D3}">
      <dsp:nvSpPr>
        <dsp:cNvPr id="0" name=""/>
        <dsp:cNvSpPr/>
      </dsp:nvSpPr>
      <dsp:spPr>
        <a:xfrm rot="20127273">
          <a:off x="3537254" y="2166832"/>
          <a:ext cx="1026225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26225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4024711" y="2154126"/>
        <a:ext cx="51311" cy="51311"/>
      </dsp:txXfrm>
    </dsp:sp>
    <dsp:sp modelId="{F269351D-05F2-4A98-9A54-467B777336F7}">
      <dsp:nvSpPr>
        <dsp:cNvPr id="0" name=""/>
        <dsp:cNvSpPr/>
      </dsp:nvSpPr>
      <dsp:spPr>
        <a:xfrm>
          <a:off x="4445421" y="1142350"/>
          <a:ext cx="1280393" cy="1129297"/>
        </a:xfrm>
        <a:prstGeom prst="ellipse">
          <a:avLst/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Анестезиолог</a:t>
          </a:r>
          <a:endParaRPr lang="en-US" sz="1600" kern="1200" dirty="0"/>
        </a:p>
      </dsp:txBody>
      <dsp:txXfrm>
        <a:off x="4632930" y="1307732"/>
        <a:ext cx="905375" cy="798533"/>
      </dsp:txXfrm>
    </dsp:sp>
    <dsp:sp modelId="{00886CE0-D84B-425D-850C-223E0B85996F}">
      <dsp:nvSpPr>
        <dsp:cNvPr id="0" name=""/>
        <dsp:cNvSpPr/>
      </dsp:nvSpPr>
      <dsp:spPr>
        <a:xfrm rot="490909">
          <a:off x="3615031" y="2706361"/>
          <a:ext cx="1012857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12857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4096139" y="2693989"/>
        <a:ext cx="50642" cy="50642"/>
      </dsp:txXfrm>
    </dsp:sp>
    <dsp:sp modelId="{BCD1DCEC-8C5A-4CC7-B5E5-B7782B3E8292}">
      <dsp:nvSpPr>
        <dsp:cNvPr id="0" name=""/>
        <dsp:cNvSpPr/>
      </dsp:nvSpPr>
      <dsp:spPr>
        <a:xfrm>
          <a:off x="4614394" y="2317581"/>
          <a:ext cx="1280393" cy="1129297"/>
        </a:xfrm>
        <a:prstGeom prst="ellipse">
          <a:avLst/>
        </a:prstGeom>
        <a:solidFill>
          <a:schemeClr val="accent2">
            <a:shade val="80000"/>
            <a:hueOff val="-144424"/>
            <a:satOff val="3050"/>
            <a:lumOff val="8124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Перфузионист</a:t>
          </a:r>
          <a:endParaRPr lang="en-US" sz="1600" kern="1200" dirty="0"/>
        </a:p>
      </dsp:txBody>
      <dsp:txXfrm>
        <a:off x="4801903" y="2482963"/>
        <a:ext cx="905375" cy="798533"/>
      </dsp:txXfrm>
    </dsp:sp>
    <dsp:sp modelId="{44D4B9A3-BB69-4849-8E96-1F873AD91E43}">
      <dsp:nvSpPr>
        <dsp:cNvPr id="0" name=""/>
        <dsp:cNvSpPr/>
      </dsp:nvSpPr>
      <dsp:spPr>
        <a:xfrm rot="2454545">
          <a:off x="3385601" y="3210787"/>
          <a:ext cx="1046938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46938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3882897" y="3197563"/>
        <a:ext cx="52346" cy="52346"/>
      </dsp:txXfrm>
    </dsp:sp>
    <dsp:sp modelId="{8F49EF77-BD6D-4623-AD59-54490FB6DBCB}">
      <dsp:nvSpPr>
        <dsp:cNvPr id="0" name=""/>
        <dsp:cNvSpPr/>
      </dsp:nvSpPr>
      <dsp:spPr>
        <a:xfrm>
          <a:off x="4121165" y="3397602"/>
          <a:ext cx="1280393" cy="1129297"/>
        </a:xfrm>
        <a:prstGeom prst="ellipse">
          <a:avLst/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Интензивист</a:t>
          </a:r>
          <a:endParaRPr lang="en-US" sz="1600" kern="1200" dirty="0"/>
        </a:p>
      </dsp:txBody>
      <dsp:txXfrm>
        <a:off x="4308674" y="3562984"/>
        <a:ext cx="905375" cy="798533"/>
      </dsp:txXfrm>
    </dsp:sp>
    <dsp:sp modelId="{C41A5B37-72EA-4094-9F71-9CDF4598439F}">
      <dsp:nvSpPr>
        <dsp:cNvPr id="0" name=""/>
        <dsp:cNvSpPr/>
      </dsp:nvSpPr>
      <dsp:spPr>
        <a:xfrm rot="4418182">
          <a:off x="2908917" y="3525742"/>
          <a:ext cx="1081519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81519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3422639" y="3511654"/>
        <a:ext cx="54075" cy="54075"/>
      </dsp:txXfrm>
    </dsp:sp>
    <dsp:sp modelId="{45819F30-9758-489C-B7C5-8F9461415394}">
      <dsp:nvSpPr>
        <dsp:cNvPr id="0" name=""/>
        <dsp:cNvSpPr/>
      </dsp:nvSpPr>
      <dsp:spPr>
        <a:xfrm>
          <a:off x="3122331" y="4039514"/>
          <a:ext cx="1280393" cy="1129297"/>
        </a:xfrm>
        <a:prstGeom prst="ellipse">
          <a:avLst/>
        </a:prstGeom>
        <a:solidFill>
          <a:schemeClr val="accent2">
            <a:shade val="80000"/>
            <a:hueOff val="-240707"/>
            <a:satOff val="5083"/>
            <a:lumOff val="13541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Интензивни сестри</a:t>
          </a:r>
          <a:endParaRPr lang="en-US" sz="1600" kern="1200" dirty="0"/>
        </a:p>
      </dsp:txBody>
      <dsp:txXfrm>
        <a:off x="3309840" y="4204896"/>
        <a:ext cx="905375" cy="798533"/>
      </dsp:txXfrm>
    </dsp:sp>
    <dsp:sp modelId="{55E747D5-D0A4-490E-B16D-F9EC377BB1C4}">
      <dsp:nvSpPr>
        <dsp:cNvPr id="0" name=""/>
        <dsp:cNvSpPr/>
      </dsp:nvSpPr>
      <dsp:spPr>
        <a:xfrm rot="6381818">
          <a:off x="2347302" y="3525742"/>
          <a:ext cx="1081519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81519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 rot="10800000">
        <a:off x="2861023" y="3511654"/>
        <a:ext cx="54075" cy="54075"/>
      </dsp:txXfrm>
    </dsp:sp>
    <dsp:sp modelId="{041B42E3-3607-479A-B776-7BD99C2F919E}">
      <dsp:nvSpPr>
        <dsp:cNvPr id="0" name=""/>
        <dsp:cNvSpPr/>
      </dsp:nvSpPr>
      <dsp:spPr>
        <a:xfrm>
          <a:off x="1935014" y="4039514"/>
          <a:ext cx="1280393" cy="1129297"/>
        </a:xfrm>
        <a:prstGeom prst="ellipse">
          <a:avLst/>
        </a:prstGeom>
        <a:solidFill>
          <a:schemeClr val="accent2">
            <a:shade val="80000"/>
            <a:hueOff val="-288848"/>
            <a:satOff val="6100"/>
            <a:lumOff val="16249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Кардиолог</a:t>
          </a:r>
          <a:endParaRPr lang="en-US" sz="1600" kern="1200" dirty="0"/>
        </a:p>
      </dsp:txBody>
      <dsp:txXfrm>
        <a:off x="2122523" y="4204896"/>
        <a:ext cx="905375" cy="798533"/>
      </dsp:txXfrm>
    </dsp:sp>
    <dsp:sp modelId="{75A77195-015B-4C72-BA10-F44DCA8C1845}">
      <dsp:nvSpPr>
        <dsp:cNvPr id="0" name=""/>
        <dsp:cNvSpPr/>
      </dsp:nvSpPr>
      <dsp:spPr>
        <a:xfrm rot="8345455">
          <a:off x="1895791" y="3214296"/>
          <a:ext cx="1057654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57654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 rot="10800000">
        <a:off x="2398177" y="3200804"/>
        <a:ext cx="52882" cy="52882"/>
      </dsp:txXfrm>
    </dsp:sp>
    <dsp:sp modelId="{9AD60541-1D7E-45FC-8525-3EF05C9FAE45}">
      <dsp:nvSpPr>
        <dsp:cNvPr id="0" name=""/>
        <dsp:cNvSpPr/>
      </dsp:nvSpPr>
      <dsp:spPr>
        <a:xfrm>
          <a:off x="957938" y="3397602"/>
          <a:ext cx="1236876" cy="1129297"/>
        </a:xfrm>
        <a:prstGeom prst="ellipse">
          <a:avLst/>
        </a:prstGeom>
        <a:solidFill>
          <a:schemeClr val="accent2">
            <a:shade val="80000"/>
            <a:hueOff val="-336990"/>
            <a:satOff val="7116"/>
            <a:lumOff val="18957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Интервенционалист</a:t>
          </a:r>
          <a:endParaRPr lang="en-US" sz="1600" kern="1200" dirty="0"/>
        </a:p>
      </dsp:txBody>
      <dsp:txXfrm>
        <a:off x="1139074" y="3562984"/>
        <a:ext cx="874604" cy="798533"/>
      </dsp:txXfrm>
    </dsp:sp>
    <dsp:sp modelId="{FE4E8973-0A4B-4B08-94BF-9A2E396648C0}">
      <dsp:nvSpPr>
        <dsp:cNvPr id="0" name=""/>
        <dsp:cNvSpPr/>
      </dsp:nvSpPr>
      <dsp:spPr>
        <a:xfrm rot="10309091">
          <a:off x="1709849" y="2706361"/>
          <a:ext cx="1012857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12857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 rot="10800000">
        <a:off x="2190957" y="2693989"/>
        <a:ext cx="50642" cy="50642"/>
      </dsp:txXfrm>
    </dsp:sp>
    <dsp:sp modelId="{A10A363A-08C9-483E-BAB2-F3641A360CE9}">
      <dsp:nvSpPr>
        <dsp:cNvPr id="0" name=""/>
        <dsp:cNvSpPr/>
      </dsp:nvSpPr>
      <dsp:spPr>
        <a:xfrm>
          <a:off x="442951" y="2317581"/>
          <a:ext cx="1280393" cy="1129297"/>
        </a:xfrm>
        <a:prstGeom prst="ellipse">
          <a:avLst/>
        </a:prstGeom>
        <a:solidFill>
          <a:schemeClr val="accent2">
            <a:shade val="80000"/>
            <a:hueOff val="-385131"/>
            <a:satOff val="8133"/>
            <a:lumOff val="21665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Рентгетолог</a:t>
          </a:r>
          <a:endParaRPr lang="en-US" sz="1600" kern="1200" dirty="0"/>
        </a:p>
      </dsp:txBody>
      <dsp:txXfrm>
        <a:off x="630460" y="2482963"/>
        <a:ext cx="905375" cy="798533"/>
      </dsp:txXfrm>
    </dsp:sp>
    <dsp:sp modelId="{5E870B91-3D37-4574-B9EA-8E8647B22F56}">
      <dsp:nvSpPr>
        <dsp:cNvPr id="0" name=""/>
        <dsp:cNvSpPr/>
      </dsp:nvSpPr>
      <dsp:spPr>
        <a:xfrm rot="12272727">
          <a:off x="1774259" y="2166832"/>
          <a:ext cx="1026225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26225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 rot="10800000">
        <a:off x="2261716" y="2154126"/>
        <a:ext cx="51311" cy="51311"/>
      </dsp:txXfrm>
    </dsp:sp>
    <dsp:sp modelId="{F1DF5703-EFC7-4AD9-B61E-076E11604AF3}">
      <dsp:nvSpPr>
        <dsp:cNvPr id="0" name=""/>
        <dsp:cNvSpPr/>
      </dsp:nvSpPr>
      <dsp:spPr>
        <a:xfrm>
          <a:off x="611924" y="1142350"/>
          <a:ext cx="1280393" cy="1129297"/>
        </a:xfrm>
        <a:prstGeom prst="ellipse">
          <a:avLst/>
        </a:prstGeom>
        <a:solidFill>
          <a:schemeClr val="accent2">
            <a:shade val="80000"/>
            <a:hueOff val="-433273"/>
            <a:satOff val="9149"/>
            <a:lumOff val="24373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Фармацевт</a:t>
          </a:r>
          <a:endParaRPr lang="en-US" sz="1600" kern="1200" dirty="0"/>
        </a:p>
      </dsp:txBody>
      <dsp:txXfrm>
        <a:off x="799433" y="1307732"/>
        <a:ext cx="905375" cy="798533"/>
      </dsp:txXfrm>
    </dsp:sp>
    <dsp:sp modelId="{8F44464E-1359-4476-96A9-00768CF9A478}">
      <dsp:nvSpPr>
        <dsp:cNvPr id="0" name=""/>
        <dsp:cNvSpPr/>
      </dsp:nvSpPr>
      <dsp:spPr>
        <a:xfrm rot="14236364">
          <a:off x="2108385" y="1741359"/>
          <a:ext cx="1056669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1056669" y="1294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10303" y="1727892"/>
        <a:ext cx="52833" cy="52833"/>
      </dsp:txXfrm>
    </dsp:sp>
    <dsp:sp modelId="{D79066FF-5233-4861-A8CF-53307F610DEE}">
      <dsp:nvSpPr>
        <dsp:cNvPr id="0" name=""/>
        <dsp:cNvSpPr/>
      </dsp:nvSpPr>
      <dsp:spPr>
        <a:xfrm>
          <a:off x="1371627" y="236482"/>
          <a:ext cx="1316039" cy="1146405"/>
        </a:xfrm>
        <a:prstGeom prst="ellipse">
          <a:avLst/>
        </a:prstGeom>
        <a:solidFill>
          <a:schemeClr val="accent2">
            <a:shade val="80000"/>
            <a:hueOff val="-481414"/>
            <a:satOff val="10166"/>
            <a:lumOff val="27081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Администрация</a:t>
          </a:r>
          <a:endParaRPr lang="en-US" sz="1600" kern="1200" dirty="0"/>
        </a:p>
      </dsp:txBody>
      <dsp:txXfrm>
        <a:off x="1564356" y="404369"/>
        <a:ext cx="930581" cy="810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E8B3-393A-C842-AF0B-616E0D5F8320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BF69-148C-A547-9D2B-D2DA65BC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В момента осъществяваната дейност е в минимален обем - около 50%  от дейността за съпоставим предходен период. На практика се обслужват само спешни и неотложни пациенти, основно новородени.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BF69-148C-A547-9D2B-D2DA65BCA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dirty="0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9A85ED-851D-2D46-AD60-2FB3A93EB3AD}" type="slidenum">
              <a:rPr lang="bg-BG" sz="1200"/>
              <a:pPr eaLnBrk="1" hangingPunct="1"/>
              <a:t>11</a:t>
            </a:fld>
            <a:endParaRPr lang="bg-BG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BF69-148C-A547-9D2B-D2DA65BCA6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7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В момента осъществяваната дейност е в минимален обем - около 50%  от дейността за съпоставим предходен период. На практика се обслужват само спешни и неотложни пациенти, основно новородени.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BF69-148C-A547-9D2B-D2DA65BCA6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90505E-21FC-4972-9EB1-0127CD85B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7C5658C-9720-4D03-9BD3-D231F3056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BFA1D1-2382-4802-949C-541A8505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C7791D-1DF7-4EF3-BB91-6C028BA3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FC9149-414A-4573-A6B2-045CDA24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9208FF-FD4F-407E-B4DD-D5DDB35E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9C48687-5B5E-41F0-936D-6B9299360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F7155B-F64E-4567-8FFD-9465A363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72737D-A865-4DFF-91C2-BDCCDB1C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B50141-D133-4BFF-A65C-F4DF8A03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27121CA-73DD-4E22-95BA-7CB822E80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01C60C-1402-4D77-9309-96843961C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044EE0-2E36-4BC0-8268-469710B5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F1BFD1-8E3D-4761-B4B0-0445E647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03C8F3-8533-41EC-B0B7-30C0ACAB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39482-BF16-492D-B430-399058AF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62DF4F-7682-48B6-979A-F1A0C427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E195C2-6003-400C-9342-7E0E8378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1EB7D-75DC-4DC0-9EAF-DCDA5A6B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80C975-B447-4449-9B3C-6CD04D73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9A92A-3DCA-4A0B-8DDB-3F7D7131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5B36DC-17BC-4F59-9486-D9C36CAB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E6E336-C784-4C8E-8700-0B209788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6F7307-1E64-4640-82D7-6ACC6215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4FA00C-1D00-4590-9329-1B48492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073A5-4DF3-41DC-9DD8-9E8AD25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5FC2C3-15F1-4D72-BFD9-FB5A5C483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5F1788-66F8-4478-B133-03A72EC88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B0CA04-557B-4360-9CE2-12ED212F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FCA7A-038C-49FB-B337-81A26AD8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3A150E-BBB7-4F16-99F4-BDCAC7DF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79FA8-8281-42C4-B34F-62142713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14B907-23F5-41D8-ABAA-BBFEB61DD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94374B-9AE3-4E7F-BCF6-DD02F06DB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E7BD3D-44CF-4D7D-BF17-3C05A6D03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E71491D-5CB2-4158-AE9D-D7200BC7D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3834CA7-B4DF-4945-9B8E-93379A6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AA42D5-051A-4696-82D4-BEB27A50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E93E6E7-0242-4842-9C4F-6FACDD36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C77D01-8A24-40AF-BF86-F097B631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CB13FE-D183-4C96-B50E-40C08334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62E572-F82D-4C80-9A28-9EE7381F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AFD2A11-8E71-4901-906D-89BE1725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124A0C-E715-4BDE-9FE1-B49E0AC4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6DB71-EF99-49F6-87A4-7F23571D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67AE58-5A01-4FE1-AF79-1F845D17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FF418A-769F-43A5-94D4-B7DE36CD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534B6D-8317-40FB-83C1-3C5D626DB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11E838-0242-4A69-AF12-E6F9146B9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14C811-3BA9-4912-8151-0369AD30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3D2AB-1A2D-46A5-B224-E40C4C0D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EE60FB-5FD9-4BD2-823A-F3B1369C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3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502249-338F-4F31-99CB-1D738BF5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F82A75-DCF9-456B-A9BC-E5518BCE1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F102A8-61C0-403A-A89A-1FA3170E9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E91B08-29FC-42B9-A135-5C4A7A97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03CBB8-5F3C-4A61-8C29-912579F9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81EA43-340B-4171-9586-BC75E1C4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8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076F68-1CB5-44AD-8A71-1A58620D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82D548-C374-48D0-B374-DB96411A2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BC64D-ACC3-498A-969F-75D700CEA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A434-9027-4585-81DD-1E6F394E045E}" type="datetimeFigureOut">
              <a:rPr lang="en-US" smtClean="0"/>
              <a:t>19.10.17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1B3C4B-42BE-496D-BA7C-15732FEAB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42F90F-CB21-4D30-9AD8-19BCCE2C4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287E-CCB3-4946-901F-929E0C3D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6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2D7F82-C3AF-403F-8DF3-1DCCEAA0B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36" y="403115"/>
            <a:ext cx="10645254" cy="3124144"/>
          </a:xfrm>
        </p:spPr>
        <p:txBody>
          <a:bodyPr>
            <a:normAutofit/>
          </a:bodyPr>
          <a:lstStyle/>
          <a:p>
            <a:r>
              <a:rPr lang="bg-BG" sz="4800" dirty="0"/>
              <a:t>Подобряване на достъпа до </a:t>
            </a:r>
            <a:r>
              <a:rPr lang="ru-RU" sz="4800" dirty="0" err="1"/>
              <a:t>качествени</a:t>
            </a:r>
            <a:r>
              <a:rPr lang="ru-RU" sz="4800" dirty="0"/>
              <a:t> </a:t>
            </a:r>
            <a:r>
              <a:rPr lang="ru-RU" sz="4800" dirty="0" err="1"/>
              <a:t>здравни</a:t>
            </a:r>
            <a:r>
              <a:rPr lang="ru-RU" sz="4800" dirty="0"/>
              <a:t> услуги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за </a:t>
            </a:r>
            <a:r>
              <a:rPr lang="ru-RU" sz="4800" dirty="0" err="1"/>
              <a:t>деца</a:t>
            </a:r>
            <a:r>
              <a:rPr lang="ru-RU" sz="4800" dirty="0"/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 </a:t>
            </a:r>
            <a:r>
              <a:rPr lang="ru-RU" sz="4800" dirty="0" err="1" smtClean="0"/>
              <a:t>вродени</a:t>
            </a:r>
            <a:r>
              <a:rPr lang="ru-RU" sz="4800" dirty="0" smtClean="0"/>
              <a:t> </a:t>
            </a:r>
            <a:r>
              <a:rPr lang="ru-RU" sz="4800" dirty="0" err="1" smtClean="0"/>
              <a:t>сърдечни</a:t>
            </a:r>
            <a:r>
              <a:rPr lang="ru-RU" sz="4800" dirty="0" smtClean="0"/>
              <a:t> </a:t>
            </a:r>
            <a:r>
              <a:rPr lang="ru-RU" sz="4800" dirty="0" err="1" smtClean="0"/>
              <a:t>малформации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66897" y="3849751"/>
            <a:ext cx="10322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 smtClean="0"/>
              <a:t>Д-р Димитър Печилков </a:t>
            </a:r>
            <a:r>
              <a:rPr lang="en-US" sz="2000" dirty="0" smtClean="0"/>
              <a:t>- </a:t>
            </a:r>
            <a:r>
              <a:rPr lang="bg-BG" sz="2000" dirty="0" smtClean="0"/>
              <a:t>Национална кардиологична болница</a:t>
            </a:r>
            <a:r>
              <a:rPr lang="en-US" sz="2000" dirty="0" smtClean="0"/>
              <a:t>,</a:t>
            </a:r>
            <a:r>
              <a:rPr lang="bg-BG" sz="2000" dirty="0" smtClean="0"/>
              <a:t>София</a:t>
            </a:r>
          </a:p>
        </p:txBody>
      </p:sp>
    </p:spTree>
    <p:extLst>
      <p:ext uri="{BB962C8B-B14F-4D97-AF65-F5344CB8AC3E}">
        <p14:creationId xmlns:p14="http://schemas.microsoft.com/office/powerpoint/2010/main" val="279554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87FED-DA33-4BE3-BDA0-F69B325E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533"/>
            <a:ext cx="10515600" cy="5797855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bg-BG" sz="2800" dirty="0" smtClean="0">
                <a:latin typeface="+mn-lt"/>
              </a:rPr>
              <a:t>Мерки</a:t>
            </a:r>
            <a:br>
              <a:rPr lang="bg-BG" sz="2800" dirty="0" smtClean="0">
                <a:latin typeface="+mn-lt"/>
              </a:rPr>
            </a:br>
            <a:r>
              <a:rPr lang="bg-BG" sz="2800" dirty="0" smtClean="0">
                <a:latin typeface="+mn-lt"/>
              </a:rPr>
              <a:t/>
            </a:r>
            <a:br>
              <a:rPr lang="bg-BG" sz="2800" dirty="0" smtClean="0">
                <a:latin typeface="+mn-lt"/>
              </a:rPr>
            </a:br>
            <a:r>
              <a:rPr lang="bg-BG" sz="2800" dirty="0" smtClean="0">
                <a:latin typeface="+mn-lt"/>
              </a:rPr>
              <a:t>1.1.6. Подобряване на условията за диагностика и лечение в акушеро-гинекологичните, неонатологичните и педиатричните структури, вкл. </a:t>
            </a:r>
            <a:r>
              <a:rPr lang="bg-BG" sz="2800" dirty="0">
                <a:latin typeface="+mn-lt"/>
              </a:rPr>
              <a:t>о</a:t>
            </a:r>
            <a:r>
              <a:rPr lang="bg-BG" sz="2800" dirty="0" smtClean="0">
                <a:latin typeface="+mn-lt"/>
              </a:rPr>
              <a:t>борудване с високотехнологична апаратура и </a:t>
            </a:r>
            <a:r>
              <a:rPr lang="bg-BG" sz="2800" u="sng" dirty="0" smtClean="0">
                <a:latin typeface="+mn-lt"/>
              </a:rPr>
              <a:t>обучение на персонала в тях</a:t>
            </a:r>
            <a:r>
              <a:rPr lang="bg-BG" sz="2800" u="sng" dirty="0">
                <a:latin typeface="+mn-lt"/>
              </a:rPr>
              <a:t/>
            </a:r>
            <a:br>
              <a:rPr lang="bg-BG" sz="2800" u="sng" dirty="0">
                <a:latin typeface="+mn-lt"/>
              </a:rPr>
            </a:br>
            <a:r>
              <a:rPr lang="bg-BG" sz="2800" dirty="0" smtClean="0">
                <a:latin typeface="+mn-lt"/>
              </a:rPr>
              <a:t/>
            </a:r>
            <a:br>
              <a:rPr lang="bg-BG" sz="2800" dirty="0" smtClean="0">
                <a:latin typeface="+mn-lt"/>
              </a:rPr>
            </a:br>
            <a:r>
              <a:rPr lang="bg-BG" sz="2800" dirty="0" smtClean="0">
                <a:latin typeface="+mn-lt"/>
              </a:rPr>
              <a:t>1.1.10 Прилагане на </a:t>
            </a:r>
            <a:r>
              <a:rPr lang="bg-BG" sz="2800" u="sng" dirty="0" smtClean="0">
                <a:latin typeface="+mn-lt"/>
              </a:rPr>
              <a:t>комплексен медико-социален подход </a:t>
            </a:r>
            <a:r>
              <a:rPr lang="bg-BG" sz="2800" dirty="0" smtClean="0">
                <a:latin typeface="+mn-lt"/>
              </a:rPr>
              <a:t>в грижите за децар в т.ч. деца с увреждания и хронични заболявания и подкрепа на техните семейства.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bg-BG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117" y="0"/>
            <a:ext cx="11287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 smtClean="0"/>
              <a:t>Здравна стратегия 2020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698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823" y="530620"/>
            <a:ext cx="10067178" cy="6514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>
                <a:solidFill>
                  <a:srgbClr val="000000"/>
                </a:solidFill>
              </a:rPr>
              <a:t>Център за деца с вродени сърдечни малформации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1" y="1475664"/>
            <a:ext cx="2747433" cy="227330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u="sng" dirty="0" smtClean="0">
                <a:solidFill>
                  <a:schemeClr val="tx1"/>
                </a:solidFill>
              </a:rPr>
              <a:t>Клиника по Детска кардиология</a:t>
            </a:r>
            <a:endParaRPr lang="en-US" sz="2000" u="sng" dirty="0" smtClean="0">
              <a:solidFill>
                <a:schemeClr val="tx1"/>
              </a:solidFill>
            </a:endParaRPr>
          </a:p>
          <a:p>
            <a:pPr algn="ctr"/>
            <a:r>
              <a:rPr lang="bg-BG" sz="2000" dirty="0" smtClean="0">
                <a:solidFill>
                  <a:schemeClr val="tx1"/>
                </a:solidFill>
              </a:rPr>
              <a:t>25 легла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1277" y="1451215"/>
            <a:ext cx="3991759" cy="230299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u="sng" dirty="0" smtClean="0">
                <a:solidFill>
                  <a:srgbClr val="000000"/>
                </a:solidFill>
              </a:rPr>
              <a:t>Детско кардиологично интензивно отделение</a:t>
            </a:r>
          </a:p>
          <a:p>
            <a:pPr algn="ctr"/>
            <a:r>
              <a:rPr lang="bg-BG" sz="2000" dirty="0" smtClean="0">
                <a:solidFill>
                  <a:srgbClr val="000000"/>
                </a:solidFill>
              </a:rPr>
              <a:t>8 легла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26346" y="1451215"/>
            <a:ext cx="2912533" cy="229775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u="sng" dirty="0" smtClean="0">
                <a:solidFill>
                  <a:srgbClr val="000000"/>
                </a:solidFill>
              </a:rPr>
              <a:t>Отделение по хирургия на ВСМ</a:t>
            </a:r>
            <a:endParaRPr lang="en-US" sz="2000" u="sng" dirty="0" smtClean="0">
              <a:solidFill>
                <a:srgbClr val="000000"/>
              </a:solidFill>
            </a:endParaRPr>
          </a:p>
          <a:p>
            <a:pPr algn="ctr"/>
            <a:r>
              <a:rPr lang="bg-BG" sz="2000" dirty="0" smtClean="0">
                <a:solidFill>
                  <a:srgbClr val="000000"/>
                </a:solidFill>
              </a:rPr>
              <a:t>2 операционни зали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8134" y="4196960"/>
            <a:ext cx="2912535" cy="2661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u="sng" dirty="0" smtClean="0">
                <a:solidFill>
                  <a:srgbClr val="000000"/>
                </a:solidFill>
              </a:rPr>
              <a:t>Допълнителни структури</a:t>
            </a:r>
            <a:endParaRPr lang="en-US" u="sng" dirty="0" smtClean="0">
              <a:solidFill>
                <a:srgbClr val="000000"/>
              </a:solidFill>
            </a:endParaRPr>
          </a:p>
          <a:p>
            <a:pPr algn="ctr"/>
            <a:r>
              <a:rPr lang="bg-BG" dirty="0" smtClean="0">
                <a:solidFill>
                  <a:srgbClr val="000000"/>
                </a:solidFill>
              </a:rPr>
              <a:t>Катетризационна лаборатория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bg-BG" dirty="0" smtClean="0">
                <a:solidFill>
                  <a:srgbClr val="000000"/>
                </a:solidFill>
              </a:rPr>
              <a:t>Електрофизиологична лаборатория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bg-BG" dirty="0" smtClean="0">
                <a:solidFill>
                  <a:srgbClr val="000000"/>
                </a:solidFill>
              </a:rPr>
              <a:t>Отделение по образна диагностика</a:t>
            </a:r>
          </a:p>
          <a:p>
            <a:pPr algn="ctr"/>
            <a:r>
              <a:rPr lang="bg-BG" dirty="0" smtClean="0">
                <a:solidFill>
                  <a:srgbClr val="000000"/>
                </a:solidFill>
              </a:rPr>
              <a:t>Отделение по клинична лаборатория и микробиология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0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286"/>
            <a:ext cx="8229600" cy="737315"/>
          </a:xfrm>
        </p:spPr>
        <p:txBody>
          <a:bodyPr>
            <a:normAutofit/>
          </a:bodyPr>
          <a:lstStyle/>
          <a:p>
            <a:r>
              <a:rPr lang="bg-BG" dirty="0" smtClean="0"/>
              <a:t>Екипна грижа за деца с ВСМ</a:t>
            </a:r>
            <a:endParaRPr lang="en-US" dirty="0"/>
          </a:p>
        </p:txBody>
      </p:sp>
      <p:pic>
        <p:nvPicPr>
          <p:cNvPr id="11" name="Picture 10" descr="gear-mechanism-set-3d-model-max-obj-3ds-fbx-c4d-lwo-lw-l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94" y="838532"/>
            <a:ext cx="5851761" cy="585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9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286"/>
            <a:ext cx="8229600" cy="737315"/>
          </a:xfrm>
        </p:spPr>
        <p:txBody>
          <a:bodyPr>
            <a:normAutofit/>
          </a:bodyPr>
          <a:lstStyle/>
          <a:p>
            <a:r>
              <a:rPr lang="bg-BG" dirty="0" smtClean="0"/>
              <a:t>Екипна грижа за деца с ВСМ</a:t>
            </a:r>
            <a:endParaRPr lang="en-US" dirty="0"/>
          </a:p>
        </p:txBody>
      </p:sp>
      <p:pic>
        <p:nvPicPr>
          <p:cNvPr id="3" name="Picture 2" descr="Panerai-history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12" y="1152539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1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C7B9983-DF0D-42F1-A786-C024A2681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29" y="1350436"/>
            <a:ext cx="5826354" cy="52559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u="sng" dirty="0" smtClean="0"/>
              <a:t>Обем </a:t>
            </a:r>
            <a:r>
              <a:rPr lang="bg-BG" u="sng" dirty="0"/>
              <a:t>дейност на годишна </a:t>
            </a:r>
            <a:r>
              <a:rPr lang="bg-BG" u="sng" dirty="0" smtClean="0"/>
              <a:t>база 2016</a:t>
            </a:r>
          </a:p>
          <a:p>
            <a:pPr marL="0" indent="0">
              <a:buNone/>
            </a:pPr>
            <a:endParaRPr lang="en-US" u="sng" dirty="0"/>
          </a:p>
          <a:p>
            <a:pPr lvl="0"/>
            <a:r>
              <a:rPr lang="bg-BG" b="1" dirty="0"/>
              <a:t>10000 амбулаторни </a:t>
            </a:r>
            <a:endParaRPr lang="bg-BG" b="1" dirty="0" smtClean="0"/>
          </a:p>
          <a:p>
            <a:pPr marL="0" lvl="0" indent="0">
              <a:buNone/>
            </a:pPr>
            <a:r>
              <a:rPr lang="bg-BG" b="1" dirty="0" smtClean="0"/>
              <a:t>пациента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bg-BG" dirty="0"/>
          </a:p>
          <a:p>
            <a:endParaRPr lang="bg-BG" dirty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+mn-lt"/>
              </a:rPr>
              <a:t>Национална програма  грижи за деца с ВСМ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Outpatient w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14" y="2340430"/>
            <a:ext cx="7127986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C7B9983-DF0D-42F1-A786-C024A2681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29" y="1350436"/>
            <a:ext cx="5826354" cy="52559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u="sng" dirty="0" smtClean="0"/>
              <a:t>Обем </a:t>
            </a:r>
            <a:r>
              <a:rPr lang="bg-BG" u="sng" dirty="0"/>
              <a:t>дейност на годишна </a:t>
            </a:r>
            <a:r>
              <a:rPr lang="bg-BG" u="sng" dirty="0" smtClean="0"/>
              <a:t>база 2016</a:t>
            </a:r>
          </a:p>
          <a:p>
            <a:pPr lvl="0"/>
            <a:endParaRPr lang="bg-BG" dirty="0" smtClean="0"/>
          </a:p>
          <a:p>
            <a:pPr lvl="0"/>
            <a:r>
              <a:rPr lang="bg-BG" b="1" dirty="0" smtClean="0"/>
              <a:t>900 </a:t>
            </a:r>
            <a:r>
              <a:rPr lang="bg-BG" b="1" dirty="0"/>
              <a:t>хоспитализирани пациенти</a:t>
            </a:r>
            <a:endParaRPr lang="en-US" b="1" dirty="0"/>
          </a:p>
          <a:p>
            <a:pPr lvl="0"/>
            <a:r>
              <a:rPr lang="bg-BG" b="1" dirty="0"/>
              <a:t>350 сърдечни катетеризации </a:t>
            </a:r>
            <a:endParaRPr lang="bg-BG" b="1" dirty="0" smtClean="0"/>
          </a:p>
          <a:p>
            <a:pPr lvl="0"/>
            <a:r>
              <a:rPr lang="bg-BG" b="1" dirty="0" smtClean="0"/>
              <a:t>250 </a:t>
            </a:r>
            <a:r>
              <a:rPr lang="bg-BG" b="1" dirty="0"/>
              <a:t>оперирани деца 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bg-BG" dirty="0"/>
          </a:p>
          <a:p>
            <a:endParaRPr lang="bg-BG" dirty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+mn-lt"/>
              </a:rPr>
              <a:t>Национална програма  грижи за деца с ВСМ</a:t>
            </a:r>
            <a:endParaRPr lang="en-US" dirty="0">
              <a:latin typeface="+mn-lt"/>
            </a:endParaRPr>
          </a:p>
        </p:txBody>
      </p:sp>
      <p:pic>
        <p:nvPicPr>
          <p:cNvPr id="3" name="Content Placeholder 2" descr="IMG_304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>
          <a:xfrm rot="5400000">
            <a:off x="6184945" y="1485946"/>
            <a:ext cx="5701867" cy="4788241"/>
          </a:xfrm>
        </p:spPr>
      </p:pic>
    </p:spTree>
    <p:extLst>
      <p:ext uri="{BB962C8B-B14F-4D97-AF65-F5344CB8AC3E}">
        <p14:creationId xmlns:p14="http://schemas.microsoft.com/office/powerpoint/2010/main" val="363202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C0D3FB-4352-4F57-AD60-B9F34783F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40" y="272633"/>
            <a:ext cx="10515600" cy="565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4000" dirty="0" smtClean="0"/>
              <a:t> </a:t>
            </a:r>
            <a:r>
              <a:rPr lang="bg-BG" sz="4000" dirty="0"/>
              <a:t>Ранен следоперативен леталитет </a:t>
            </a:r>
            <a:r>
              <a:rPr lang="bg-BG" sz="4000" dirty="0" smtClean="0"/>
              <a:t>2016</a:t>
            </a:r>
            <a:r>
              <a:rPr lang="bg-BG" sz="4000" dirty="0"/>
              <a:t>/2017 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4" y="1197904"/>
            <a:ext cx="5000107" cy="4887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 bwMode="auto">
          <a:xfrm>
            <a:off x="3559009" y="1639855"/>
            <a:ext cx="8382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14.3%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79035" y="3424435"/>
            <a:ext cx="81139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6.5</a:t>
            </a:r>
            <a:r>
              <a:rPr kumimoji="0" 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IMG_304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04" y="1187096"/>
            <a:ext cx="6594898" cy="49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60F4C7-4D7E-48B4-8026-BDE4AC76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40" y="979083"/>
            <a:ext cx="10515600" cy="4644376"/>
          </a:xfrm>
        </p:spPr>
        <p:txBody>
          <a:bodyPr>
            <a:noAutofit/>
          </a:bodyPr>
          <a:lstStyle/>
          <a:p>
            <a:r>
              <a:rPr lang="bg-BG" sz="3200" dirty="0"/>
              <a:t>Програмата за лечение на деца с ВСМ в МБАЛ-НКБ-ЕАД София е от </a:t>
            </a:r>
            <a:r>
              <a:rPr lang="bg-BG" sz="3200" u="sng" dirty="0"/>
              <a:t>национално значение – единствена в </a:t>
            </a:r>
            <a:r>
              <a:rPr lang="bg-BG" sz="3200" u="sng" dirty="0" smtClean="0"/>
              <a:t>България</a:t>
            </a:r>
            <a:endParaRPr lang="en-US" sz="3200" u="sng" dirty="0" smtClean="0"/>
          </a:p>
          <a:p>
            <a:pPr marL="0" indent="0">
              <a:buNone/>
            </a:pPr>
            <a:endParaRPr lang="en-US" sz="3200" u="sng" dirty="0"/>
          </a:p>
          <a:p>
            <a:r>
              <a:rPr lang="bg-BG" sz="3200" dirty="0" smtClean="0"/>
              <a:t>Лечението </a:t>
            </a:r>
            <a:r>
              <a:rPr lang="bg-BG" sz="3200" dirty="0"/>
              <a:t>на деца с ВСМ изисква </a:t>
            </a:r>
            <a:r>
              <a:rPr lang="bg-BG" sz="3200" u="sng" dirty="0"/>
              <a:t>национално планиране</a:t>
            </a:r>
          </a:p>
          <a:p>
            <a:endParaRPr lang="en-US" sz="3200" dirty="0" smtClean="0"/>
          </a:p>
          <a:p>
            <a:r>
              <a:rPr lang="bg-BG" sz="3200" dirty="0" smtClean="0"/>
              <a:t>Необходимите </a:t>
            </a:r>
            <a:r>
              <a:rPr lang="bg-BG" sz="3200" u="sng" dirty="0"/>
              <a:t>годишни инвестиции</a:t>
            </a:r>
            <a:r>
              <a:rPr lang="bg-BG" sz="3200" dirty="0"/>
              <a:t> за лечение на деца с ВСМ са лесно </a:t>
            </a:r>
            <a:r>
              <a:rPr lang="bg-BG" sz="3200" u="sng" dirty="0"/>
              <a:t>предвидими</a:t>
            </a:r>
            <a:r>
              <a:rPr lang="bg-BG" sz="3200" dirty="0"/>
              <a:t>, за разлика от други здравни услуги</a:t>
            </a:r>
          </a:p>
          <a:p>
            <a:pPr marL="0" indent="0">
              <a:buNone/>
            </a:pP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07707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44" y="1150494"/>
            <a:ext cx="6878661" cy="43520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37689" y="362837"/>
            <a:ext cx="7442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Оперативна активност за 2017г по тримесечия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1764" y="5462212"/>
            <a:ext cx="1177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0000"/>
                </a:solidFill>
              </a:rPr>
              <a:t>Създадена е реална заплаха за скорошно спиране на националната програма за оперативно лечение на децата с ВСМ.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61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183A88-D2C8-4655-AF1F-85281EAF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96" y="351259"/>
            <a:ext cx="11254674" cy="5825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b="1" dirty="0" smtClean="0"/>
              <a:t>Текущи спешни проблеми - липса </a:t>
            </a:r>
            <a:r>
              <a:rPr lang="bg-BG" sz="3600" b="1" dirty="0"/>
              <a:t>на интензивни сестри </a:t>
            </a:r>
            <a:r>
              <a:rPr lang="bg-BG" sz="3600" b="1" dirty="0" smtClean="0"/>
              <a:t>!</a:t>
            </a:r>
          </a:p>
          <a:p>
            <a:pPr marL="0" indent="0" algn="ctr">
              <a:buNone/>
            </a:pPr>
            <a:endParaRPr lang="bg-BG" sz="3600" dirty="0" smtClean="0"/>
          </a:p>
          <a:p>
            <a:pPr marL="0" indent="0">
              <a:buNone/>
            </a:pPr>
            <a:r>
              <a:rPr lang="bg-BG" b="1" u="sng" dirty="0" smtClean="0"/>
              <a:t>Невъзможно е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1</a:t>
            </a:r>
            <a:r>
              <a:rPr lang="bg-BG" dirty="0"/>
              <a:t>.Подържане на качеството на обслужване на оперираните от ВСМ деца, което се реализира до сега</a:t>
            </a:r>
            <a:r>
              <a:rPr lang="bg-BG" dirty="0" smtClean="0"/>
              <a:t>.</a:t>
            </a: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2</a:t>
            </a:r>
            <a:r>
              <a:rPr lang="bg-BG" dirty="0"/>
              <a:t>.Подържнане на необходимият обем оперативна дейност отговаряща както </a:t>
            </a:r>
            <a:r>
              <a:rPr lang="bg-BG" b="1" dirty="0">
                <a:solidFill>
                  <a:srgbClr val="FF0000"/>
                </a:solidFill>
              </a:rPr>
              <a:t>на националната </a:t>
            </a:r>
            <a:r>
              <a:rPr lang="bg-BG" b="1" dirty="0" smtClean="0">
                <a:solidFill>
                  <a:srgbClr val="FF0000"/>
                </a:solidFill>
              </a:rPr>
              <a:t>необходимост</a:t>
            </a:r>
            <a:r>
              <a:rPr lang="bg-BG" dirty="0" smtClean="0"/>
              <a:t>, </a:t>
            </a:r>
            <a:r>
              <a:rPr lang="bg-BG" dirty="0"/>
              <a:t>така и за подържане квалификацията на персонала.</a:t>
            </a:r>
            <a:endParaRPr lang="en-US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6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2280720" y="457200"/>
            <a:ext cx="6716111" cy="63850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chemeClr val="tx1"/>
              </a:solidFill>
              <a:latin typeface="Verdana" pitchFamily="27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85672" y="1182414"/>
            <a:ext cx="5990897" cy="56755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chemeClr val="tx1"/>
              </a:solidFill>
              <a:latin typeface="Verdana" pitchFamily="2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10" y="141090"/>
            <a:ext cx="11269662" cy="126981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Национална програма  грижи за деца с ВСМ.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Европейски и световни стандарти.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052178"/>
              </p:ext>
            </p:extLst>
          </p:nvPr>
        </p:nvGraphicFramePr>
        <p:xfrm>
          <a:off x="2280720" y="1529256"/>
          <a:ext cx="6337739" cy="5079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bistra\Desktop\Malaysia Favorites\2009-10-06 13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9216" y="3092891"/>
            <a:ext cx="2374025" cy="1983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00670" y="3687194"/>
            <a:ext cx="3356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rgbClr val="9E0927"/>
                </a:solidFill>
                <a:latin typeface="+mj-lt"/>
                <a:ea typeface="+mj-ea"/>
                <a:cs typeface="+mj-cs"/>
              </a:rPr>
              <a:t>Национална Кардиологична Болница</a:t>
            </a:r>
            <a:endParaRPr lang="en-US" sz="3200" dirty="0">
              <a:solidFill>
                <a:srgbClr val="9E092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6197" y="1786667"/>
            <a:ext cx="3091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rgbClr val="9E0927"/>
                </a:solidFill>
                <a:latin typeface="+mj-lt"/>
                <a:ea typeface="+mj-ea"/>
                <a:cs typeface="+mj-cs"/>
              </a:rPr>
              <a:t>Национална здравна система</a:t>
            </a:r>
            <a:endParaRPr lang="en-US" sz="3200" dirty="0">
              <a:solidFill>
                <a:srgbClr val="9E092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021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14B51-939C-41FC-A5FB-812DA089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4938"/>
            <a:ext cx="10515600" cy="1872166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+mn-lt"/>
              </a:rPr>
              <a:t>Необходими са </a:t>
            </a:r>
            <a:r>
              <a:rPr lang="bg-BG" u="sng" dirty="0" smtClean="0">
                <a:latin typeface="+mn-lt"/>
              </a:rPr>
              <a:t>спешни мерки</a:t>
            </a:r>
            <a:r>
              <a:rPr lang="bg-BG" dirty="0" smtClean="0">
                <a:latin typeface="+mn-lt"/>
              </a:rPr>
              <a:t> за подпомагане на </a:t>
            </a:r>
            <a:r>
              <a:rPr lang="bg-BG" u="sng" dirty="0" smtClean="0">
                <a:latin typeface="+mn-lt"/>
              </a:rPr>
              <a:t>единствената</a:t>
            </a:r>
            <a:r>
              <a:rPr lang="bg-BG" dirty="0" smtClean="0">
                <a:latin typeface="+mn-lt"/>
              </a:rPr>
              <a:t> националната програма за лечение на ВСМ.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1041F7-2F57-48E3-857D-4C9AD6E9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0578"/>
            <a:ext cx="10515600" cy="1117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4000" dirty="0"/>
              <a:t>Децата с ВСМ техните семействата </a:t>
            </a:r>
            <a:r>
              <a:rPr lang="bg-BG" sz="4000" u="sng" dirty="0"/>
              <a:t>нямат друг шанс</a:t>
            </a:r>
            <a:r>
              <a:rPr lang="bg-BG" sz="4000" dirty="0"/>
              <a:t> </a:t>
            </a:r>
            <a:r>
              <a:rPr lang="bg-BG" sz="4000" dirty="0" smtClean="0"/>
              <a:t>в България и </a:t>
            </a:r>
            <a:r>
              <a:rPr lang="bg-BG" sz="4000" dirty="0"/>
              <a:t>не могат да </a:t>
            </a:r>
            <a:r>
              <a:rPr lang="bg-BG" sz="4000" dirty="0" smtClean="0"/>
              <a:t>чакат!</a:t>
            </a:r>
            <a:endParaRPr lang="bg-BG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071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44" y="1150494"/>
            <a:ext cx="6878661" cy="43520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37689" y="362837"/>
            <a:ext cx="7442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Оперативна активност за 2017г по тримесечия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1764" y="5462212"/>
            <a:ext cx="1177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0000"/>
                </a:solidFill>
              </a:rPr>
              <a:t>Създадена е реална заплаха за скорошно спиране на националната програма за оперативно лечение на децата с ВСМ.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436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749CA4-4B1C-4B97-B55E-4C6E982B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Вродени Сърдечни </a:t>
            </a:r>
            <a:r>
              <a:rPr lang="bg-BG" dirty="0" err="1"/>
              <a:t>Малформации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FFD4CEF-3DDA-4EF1-85E0-03095C0A3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u="sng" dirty="0"/>
              <a:t>Най-често </a:t>
            </a:r>
            <a:r>
              <a:rPr lang="bg-BG" dirty="0"/>
              <a:t>срещаните вродени дефекти: 1 на 120 </a:t>
            </a:r>
            <a:r>
              <a:rPr lang="bg-BG" dirty="0" err="1"/>
              <a:t>живородени</a:t>
            </a:r>
            <a:r>
              <a:rPr lang="bg-BG" dirty="0"/>
              <a:t> деца (или 8-9/1000)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dirty="0"/>
              <a:t>Около половината от децата с ВСМ имат нужда от оперативно лечение до 18 г. възраст, като в 1/2 от случаите то се осъществява във възрастта до 1 г. 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dirty="0"/>
              <a:t>Без своевременно лечение, </a:t>
            </a:r>
            <a:r>
              <a:rPr lang="bg-BG" u="sng" dirty="0"/>
              <a:t>една трета от </a:t>
            </a:r>
            <a:r>
              <a:rPr lang="bg-BG" u="sng" dirty="0" smtClean="0"/>
              <a:t>децата </a:t>
            </a:r>
            <a:r>
              <a:rPr lang="bg-BG" u="sng" dirty="0"/>
              <a:t>ще умрат </a:t>
            </a:r>
            <a:r>
              <a:rPr lang="bg-BG" dirty="0" smtClean="0"/>
              <a:t>преждевременно</a:t>
            </a:r>
            <a:r>
              <a:rPr lang="en-US" dirty="0" smtClean="0"/>
              <a:t> </a:t>
            </a:r>
            <a:r>
              <a:rPr lang="bg-BG" dirty="0" smtClean="0"/>
              <a:t>преди </a:t>
            </a:r>
            <a:r>
              <a:rPr lang="bg-BG" dirty="0"/>
              <a:t>да навършат една година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3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1A1E7C-09D5-4AA2-9593-56C8A9CB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39" y="143412"/>
            <a:ext cx="10515600" cy="864377"/>
          </a:xfrm>
        </p:spPr>
        <p:txBody>
          <a:bodyPr/>
          <a:lstStyle/>
          <a:p>
            <a:r>
              <a:rPr lang="bg-BG" dirty="0"/>
              <a:t>ВСМ в България, 2016 г.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9F7D0E-1775-49E6-8C66-E01FC46E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035"/>
            <a:ext cx="10515600" cy="5300966"/>
          </a:xfrm>
        </p:spPr>
        <p:txBody>
          <a:bodyPr>
            <a:normAutofit/>
          </a:bodyPr>
          <a:lstStyle/>
          <a:p>
            <a:pPr lvl="0"/>
            <a:r>
              <a:rPr lang="bg-BG" dirty="0" err="1"/>
              <a:t>Живородени</a:t>
            </a:r>
            <a:r>
              <a:rPr lang="bg-BG" dirty="0"/>
              <a:t> деца 64 984</a:t>
            </a:r>
            <a:endParaRPr lang="en-US" dirty="0"/>
          </a:p>
          <a:p>
            <a:pPr lvl="0"/>
            <a:r>
              <a:rPr lang="bg-BG" dirty="0"/>
              <a:t>Очакван брой деца с ВСМ: </a:t>
            </a:r>
            <a:r>
              <a:rPr lang="bg-BG" dirty="0" smtClean="0"/>
              <a:t>5</a:t>
            </a:r>
            <a:r>
              <a:rPr lang="en-US" dirty="0" smtClean="0"/>
              <a:t>0</a:t>
            </a:r>
            <a:r>
              <a:rPr lang="bg-BG" dirty="0" smtClean="0"/>
              <a:t>0</a:t>
            </a:r>
            <a:endParaRPr lang="en-US" dirty="0"/>
          </a:p>
          <a:p>
            <a:pPr lvl="0"/>
            <a:r>
              <a:rPr lang="bg-BG" dirty="0"/>
              <a:t>Очакван брой на новооткрити деца с ВСМ </a:t>
            </a:r>
            <a:r>
              <a:rPr lang="bg-BG" u="sng" dirty="0"/>
              <a:t>подлежащи на оперативно лечение:  250</a:t>
            </a:r>
            <a:endParaRPr lang="en-US" u="sng" dirty="0"/>
          </a:p>
          <a:p>
            <a:pPr lvl="0"/>
            <a:r>
              <a:rPr lang="bg-BG" dirty="0"/>
              <a:t>Брой на деца за </a:t>
            </a:r>
            <a:r>
              <a:rPr lang="bg-BG" dirty="0" err="1"/>
              <a:t>реоперация</a:t>
            </a:r>
            <a:r>
              <a:rPr lang="bg-BG" dirty="0"/>
              <a:t> или пореден етап от многоетапни оперативни корекции: 40-50/годишно</a:t>
            </a:r>
            <a:endParaRPr lang="en-US" dirty="0"/>
          </a:p>
          <a:p>
            <a:pPr lvl="0"/>
            <a:r>
              <a:rPr lang="bg-BG" dirty="0"/>
              <a:t>Очакван общ брой </a:t>
            </a:r>
            <a:r>
              <a:rPr lang="bg-BG" u="sng" dirty="0"/>
              <a:t>деца нуждаещи се от операция: </a:t>
            </a:r>
            <a:r>
              <a:rPr lang="en-US" u="sng" dirty="0"/>
              <a:t>~</a:t>
            </a:r>
            <a:r>
              <a:rPr lang="bg-BG" u="sng" dirty="0"/>
              <a:t>300/годишно</a:t>
            </a:r>
            <a:endParaRPr lang="en-US" u="sng" dirty="0"/>
          </a:p>
          <a:p>
            <a:pPr lvl="0"/>
            <a:r>
              <a:rPr lang="en-US" dirty="0" err="1"/>
              <a:t>Очакван</a:t>
            </a:r>
            <a:r>
              <a:rPr lang="en-US" dirty="0"/>
              <a:t> </a:t>
            </a:r>
            <a:r>
              <a:rPr lang="en-US" dirty="0" err="1"/>
              <a:t>брой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критичните</a:t>
            </a:r>
            <a:r>
              <a:rPr lang="en-US" dirty="0"/>
              <a:t> ВСМ</a:t>
            </a:r>
            <a:r>
              <a:rPr lang="bg-BG" dirty="0"/>
              <a:t>: </a:t>
            </a:r>
            <a:r>
              <a:rPr lang="en-US" dirty="0"/>
              <a:t>40-45 </a:t>
            </a:r>
          </a:p>
          <a:p>
            <a:pPr lvl="0"/>
            <a:r>
              <a:rPr lang="en-US" u="sng" dirty="0"/>
              <a:t>60% </a:t>
            </a:r>
            <a:r>
              <a:rPr lang="en-US" u="sng" dirty="0" err="1"/>
              <a:t>от</a:t>
            </a:r>
            <a:r>
              <a:rPr lang="en-US" u="sng" dirty="0"/>
              <a:t> </a:t>
            </a:r>
            <a:r>
              <a:rPr lang="en-US" u="sng" dirty="0" err="1"/>
              <a:t>децата</a:t>
            </a:r>
            <a:r>
              <a:rPr lang="en-US" u="sng" dirty="0"/>
              <a:t> с КВСМ </a:t>
            </a:r>
            <a:r>
              <a:rPr lang="en-US" u="sng" dirty="0" err="1"/>
              <a:t>ще</a:t>
            </a:r>
            <a:r>
              <a:rPr lang="en-US" u="sng" dirty="0"/>
              <a:t> </a:t>
            </a:r>
            <a:r>
              <a:rPr lang="en-US" u="sng" dirty="0" err="1"/>
              <a:t>умрат</a:t>
            </a:r>
            <a:r>
              <a:rPr lang="en-US" u="sng" dirty="0"/>
              <a:t> </a:t>
            </a:r>
            <a:r>
              <a:rPr lang="en-US" u="sng" dirty="0" err="1"/>
              <a:t>преди</a:t>
            </a:r>
            <a:r>
              <a:rPr lang="en-US" u="sng" dirty="0"/>
              <a:t> </a:t>
            </a:r>
            <a:r>
              <a:rPr lang="bg-BG" u="sng" dirty="0"/>
              <a:t>да</a:t>
            </a:r>
            <a:r>
              <a:rPr lang="en-US" u="sng" dirty="0"/>
              <a:t> </a:t>
            </a:r>
            <a:r>
              <a:rPr lang="bg-BG" u="sng" dirty="0"/>
              <a:t>навършат </a:t>
            </a:r>
            <a:r>
              <a:rPr lang="en-US" u="sng" dirty="0"/>
              <a:t>1 г. </a:t>
            </a:r>
            <a:r>
              <a:rPr lang="en-US" u="sng" dirty="0" err="1"/>
              <a:t>при</a:t>
            </a:r>
            <a:r>
              <a:rPr lang="en-US" u="sng" dirty="0"/>
              <a:t> </a:t>
            </a:r>
            <a:r>
              <a:rPr lang="en-US" u="sng" dirty="0" err="1"/>
              <a:t>липса</a:t>
            </a:r>
            <a:r>
              <a:rPr lang="en-US" u="sng" dirty="0"/>
              <a:t> </a:t>
            </a:r>
            <a:r>
              <a:rPr lang="en-US" u="sng" dirty="0" err="1"/>
              <a:t>на</a:t>
            </a:r>
            <a:r>
              <a:rPr lang="en-US" u="sng" dirty="0"/>
              <a:t> </a:t>
            </a:r>
            <a:r>
              <a:rPr lang="en-US" u="sng" dirty="0" err="1"/>
              <a:t>адекватно</a:t>
            </a:r>
            <a:r>
              <a:rPr lang="en-US" u="sng" dirty="0"/>
              <a:t> и </a:t>
            </a:r>
            <a:r>
              <a:rPr lang="en-US" u="sng" dirty="0" err="1"/>
              <a:t>своевременно</a:t>
            </a:r>
            <a:r>
              <a:rPr lang="en-US" u="sng" dirty="0"/>
              <a:t> </a:t>
            </a:r>
            <a:r>
              <a:rPr lang="en-US" u="sng" dirty="0" err="1"/>
              <a:t>лечение</a:t>
            </a:r>
            <a:r>
              <a:rPr lang="en-US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76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8EE99A-7F8C-4B34-9C3C-C2F300B0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Значимост</a:t>
            </a:r>
            <a:r>
              <a:rPr lang="ru-RU" dirty="0"/>
              <a:t> на ВСМ за </a:t>
            </a:r>
            <a:r>
              <a:rPr lang="ru-RU" dirty="0" err="1"/>
              <a:t>детската</a:t>
            </a:r>
            <a:r>
              <a:rPr lang="ru-RU" dirty="0"/>
              <a:t> </a:t>
            </a:r>
            <a:r>
              <a:rPr lang="ru-RU" dirty="0" err="1"/>
              <a:t>смъртност</a:t>
            </a:r>
            <a:r>
              <a:rPr lang="ru-RU" dirty="0"/>
              <a:t> в </a:t>
            </a:r>
            <a:r>
              <a:rPr lang="ru-RU" dirty="0" err="1"/>
              <a:t>България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4AB05C-7B71-4ADF-9175-CBFFB424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</a:t>
            </a:r>
            <a:r>
              <a:rPr lang="en-US" dirty="0" err="1"/>
              <a:t>ай-висока</a:t>
            </a:r>
            <a:r>
              <a:rPr lang="en-US" dirty="0"/>
              <a:t> е </a:t>
            </a:r>
            <a:r>
              <a:rPr lang="en-US" dirty="0" err="1"/>
              <a:t>детската</a:t>
            </a:r>
            <a:r>
              <a:rPr lang="en-US" dirty="0"/>
              <a:t> </a:t>
            </a:r>
            <a:r>
              <a:rPr lang="en-US" dirty="0" err="1"/>
              <a:t>смър</a:t>
            </a:r>
            <a:r>
              <a:rPr lang="bg-BG" dirty="0" err="1"/>
              <a:t>тн</a:t>
            </a:r>
            <a:r>
              <a:rPr lang="en-US" dirty="0" err="1"/>
              <a:t>ост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1г. </a:t>
            </a:r>
            <a:endParaRPr lang="bg-BG" dirty="0"/>
          </a:p>
          <a:p>
            <a:endParaRPr lang="bg-BG" dirty="0" smtClean="0"/>
          </a:p>
          <a:p>
            <a:r>
              <a:rPr lang="bg-BG" dirty="0"/>
              <a:t>В</a:t>
            </a:r>
            <a:r>
              <a:rPr lang="en-US" dirty="0" err="1" smtClean="0"/>
              <a:t>родените</a:t>
            </a:r>
            <a:r>
              <a:rPr lang="en-US" dirty="0" smtClean="0"/>
              <a:t> </a:t>
            </a:r>
            <a:r>
              <a:rPr lang="en-US" dirty="0" err="1" smtClean="0"/>
              <a:t>малформации</a:t>
            </a:r>
            <a:r>
              <a:rPr lang="bg-BG" dirty="0" smtClean="0"/>
              <a:t> </a:t>
            </a:r>
            <a:r>
              <a:rPr lang="mr-IN" dirty="0" smtClean="0"/>
              <a:t>–</a:t>
            </a:r>
            <a:r>
              <a:rPr lang="bg-BG" dirty="0" smtClean="0"/>
              <a:t> второ място като причина,  за смъртността </a:t>
            </a:r>
            <a:r>
              <a:rPr lang="bg-BG" dirty="0"/>
              <a:t>при деца под 1 г. </a:t>
            </a:r>
          </a:p>
          <a:p>
            <a:endParaRPr lang="bg-BG" dirty="0" smtClean="0"/>
          </a:p>
          <a:p>
            <a:r>
              <a:rPr lang="bg-BG" dirty="0" smtClean="0"/>
              <a:t>ВСМ </a:t>
            </a:r>
            <a:r>
              <a:rPr lang="bg-BG" dirty="0"/>
              <a:t>са </a:t>
            </a:r>
            <a:r>
              <a:rPr lang="bg-BG" u="sng" dirty="0"/>
              <a:t>водеща причина за смърт от вродени дефекти</a:t>
            </a:r>
          </a:p>
        </p:txBody>
      </p:sp>
    </p:spTree>
    <p:extLst>
      <p:ext uri="{BB962C8B-B14F-4D97-AF65-F5344CB8AC3E}">
        <p14:creationId xmlns:p14="http://schemas.microsoft.com/office/powerpoint/2010/main" val="198702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8EE99A-7F8C-4B34-9C3C-C2F300B0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Значимост</a:t>
            </a:r>
            <a:r>
              <a:rPr lang="ru-RU" dirty="0"/>
              <a:t> на ВСМ за </a:t>
            </a:r>
            <a:r>
              <a:rPr lang="ru-RU" dirty="0" err="1"/>
              <a:t>детската</a:t>
            </a:r>
            <a:r>
              <a:rPr lang="ru-RU" dirty="0"/>
              <a:t> </a:t>
            </a:r>
            <a:r>
              <a:rPr lang="ru-RU" dirty="0" err="1"/>
              <a:t>смъртност</a:t>
            </a:r>
            <a:r>
              <a:rPr lang="ru-RU" dirty="0"/>
              <a:t> в </a:t>
            </a:r>
            <a:r>
              <a:rPr lang="ru-RU" dirty="0" err="1"/>
              <a:t>България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4AB05C-7B71-4ADF-9175-CBFFB424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На световно ниво, намаляването на детската смъртност от вродени </a:t>
            </a:r>
            <a:r>
              <a:rPr lang="bg-BG" sz="3200" dirty="0" smtClean="0"/>
              <a:t>дефекти, </a:t>
            </a:r>
            <a:r>
              <a:rPr lang="bg-BG" sz="3200" dirty="0"/>
              <a:t>допринася директно към намаляването на общата детска </a:t>
            </a:r>
            <a:r>
              <a:rPr lang="bg-BG" sz="3200" dirty="0" smtClean="0"/>
              <a:t>смъртност</a:t>
            </a:r>
            <a:endParaRPr lang="en-US" sz="3200" dirty="0" smtClean="0"/>
          </a:p>
          <a:p>
            <a:endParaRPr lang="en-US" sz="3200" dirty="0"/>
          </a:p>
          <a:p>
            <a:r>
              <a:rPr lang="bg-BG" sz="3200" dirty="0" smtClean="0"/>
              <a:t>За </a:t>
            </a:r>
            <a:r>
              <a:rPr lang="bg-BG" sz="3200" dirty="0"/>
              <a:t>подпомагане постигането на</a:t>
            </a:r>
            <a:r>
              <a:rPr lang="en-US" sz="3200" dirty="0"/>
              <a:t> </a:t>
            </a:r>
            <a:r>
              <a:rPr lang="en-US" sz="3200" dirty="0" err="1"/>
              <a:t>националните</a:t>
            </a:r>
            <a:r>
              <a:rPr lang="en-US" sz="3200" dirty="0"/>
              <a:t> </a:t>
            </a:r>
            <a:r>
              <a:rPr lang="en-US" sz="3200" dirty="0" err="1"/>
              <a:t>здравни</a:t>
            </a:r>
            <a:r>
              <a:rPr lang="en-US" sz="3200" dirty="0"/>
              <a:t> </a:t>
            </a:r>
            <a:r>
              <a:rPr lang="en-US" sz="3200" dirty="0" err="1"/>
              <a:t>цели</a:t>
            </a:r>
            <a:r>
              <a:rPr lang="en-US" sz="3200" dirty="0"/>
              <a:t> </a:t>
            </a:r>
            <a:r>
              <a:rPr lang="en-US" sz="3200" dirty="0" err="1"/>
              <a:t>от</a:t>
            </a:r>
            <a:r>
              <a:rPr lang="en-US" sz="3200" dirty="0"/>
              <a:t> </a:t>
            </a:r>
            <a:r>
              <a:rPr lang="en-US" sz="3200" dirty="0" err="1"/>
              <a:t>изключителна</a:t>
            </a:r>
            <a:r>
              <a:rPr lang="en-US" sz="3200" dirty="0"/>
              <a:t> </a:t>
            </a:r>
            <a:r>
              <a:rPr lang="en-US" sz="3200" dirty="0" err="1"/>
              <a:t>важност</a:t>
            </a:r>
            <a:r>
              <a:rPr lang="en-US" sz="3200" dirty="0"/>
              <a:t> </a:t>
            </a:r>
            <a:r>
              <a:rPr lang="en-US" sz="3200" dirty="0" err="1"/>
              <a:t>е</a:t>
            </a:r>
            <a:r>
              <a:rPr lang="en-US" sz="3200" dirty="0"/>
              <a:t> </a:t>
            </a:r>
            <a:r>
              <a:rPr lang="en-US" sz="3200" dirty="0" err="1"/>
              <a:t>поддържането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bg-BG" sz="3200" dirty="0"/>
              <a:t>устойчива и ефективна </a:t>
            </a:r>
            <a:r>
              <a:rPr lang="bg-BG" sz="3200" u="sng" dirty="0"/>
              <a:t>програма за комплексно лечение на вродени сърдечни дефекти в България</a:t>
            </a:r>
            <a:r>
              <a:rPr lang="en-US" sz="3200" u="sng" dirty="0" smtClean="0"/>
              <a:t>.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657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87FED-DA33-4BE3-BDA0-F69B325E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61" y="503894"/>
            <a:ext cx="10515600" cy="5603304"/>
          </a:xfrm>
        </p:spPr>
        <p:txBody>
          <a:bodyPr>
            <a:normAutofit/>
          </a:bodyPr>
          <a:lstStyle/>
          <a:p>
            <a:r>
              <a:rPr lang="bg-BG" u="sng" dirty="0"/>
              <a:t>Здравна Стратегия 2020 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ru-RU" dirty="0"/>
              <a:t>ПРИОРИТЕТ 1. СЪЗДАВАНЕ НА УСЛОВИЯ ЗА ЗДРАВЕ ЗА ВСИЧКИ ПРЕЗ ЦЕЛИЯ ЖИВОТ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Политика 1.1. </a:t>
            </a:r>
            <a:r>
              <a:rPr lang="ru-RU" dirty="0" err="1"/>
              <a:t>Здраве</a:t>
            </a:r>
            <a:r>
              <a:rPr lang="ru-RU" dirty="0"/>
              <a:t> за </a:t>
            </a:r>
            <a:r>
              <a:rPr lang="ru-RU" dirty="0" err="1"/>
              <a:t>майките</a:t>
            </a:r>
            <a:r>
              <a:rPr lang="ru-RU" dirty="0"/>
              <a:t> и </a:t>
            </a:r>
            <a:r>
              <a:rPr lang="ru-RU" dirty="0" err="1"/>
              <a:t>бебетата</a:t>
            </a:r>
            <a:r>
              <a:rPr lang="ru-RU" dirty="0"/>
              <a:t> (от 0 до 1 година)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0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87FED-DA33-4BE3-BDA0-F69B325E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533"/>
            <a:ext cx="10515600" cy="5797855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bg-BG" sz="2800" u="sng" dirty="0" smtClean="0">
                <a:latin typeface="+mn-lt"/>
              </a:rPr>
              <a:t>ПРИНЦИПИ</a:t>
            </a:r>
            <a:r>
              <a:rPr lang="bg-BG" sz="2800" dirty="0">
                <a:latin typeface="+mn-lt"/>
              </a:rPr>
              <a:t/>
            </a:r>
            <a:br>
              <a:rPr lang="bg-BG" sz="2800" dirty="0">
                <a:latin typeface="+mn-lt"/>
              </a:rPr>
            </a:br>
            <a:r>
              <a:rPr lang="bg-BG" sz="2800" dirty="0" smtClean="0">
                <a:latin typeface="+mn-lt"/>
              </a:rPr>
              <a:t/>
            </a:r>
            <a:br>
              <a:rPr lang="bg-BG" sz="2800" dirty="0" smtClean="0">
                <a:latin typeface="+mn-lt"/>
              </a:rPr>
            </a:br>
            <a:r>
              <a:rPr lang="bg-BG" sz="2800" dirty="0" smtClean="0">
                <a:latin typeface="+mn-lt"/>
              </a:rPr>
              <a:t>Най-важният принцип,който трябва да се възприеме е,че е необходимо всяко общество да </a:t>
            </a:r>
            <a:r>
              <a:rPr lang="bg-BG" sz="2800" u="sng" dirty="0" smtClean="0">
                <a:latin typeface="+mn-lt"/>
              </a:rPr>
              <a:t>инвестира в най-ранните години от живот</a:t>
            </a:r>
            <a:r>
              <a:rPr lang="bg-BG" sz="2800" u="sng" dirty="0">
                <a:latin typeface="+mn-lt"/>
              </a:rPr>
              <a:t>а</a:t>
            </a:r>
            <a:r>
              <a:rPr lang="bg-BG" sz="2800" u="sng" dirty="0" smtClean="0">
                <a:latin typeface="+mn-lt"/>
              </a:rPr>
              <a:t> на децата</a:t>
            </a:r>
            <a:r>
              <a:rPr lang="bg-BG" sz="2800" dirty="0" smtClean="0">
                <a:latin typeface="+mn-lt"/>
              </a:rPr>
              <a:t>.</a:t>
            </a:r>
            <a:br>
              <a:rPr lang="bg-BG" sz="2800" dirty="0" smtClean="0">
                <a:latin typeface="+mn-lt"/>
              </a:rPr>
            </a:br>
            <a:r>
              <a:rPr lang="bg-BG" sz="2800" dirty="0" smtClean="0">
                <a:latin typeface="+mn-lt"/>
              </a:rPr>
              <a:t/>
            </a:r>
            <a:br>
              <a:rPr lang="bg-BG" sz="2800" dirty="0" smtClean="0">
                <a:latin typeface="+mn-lt"/>
              </a:rPr>
            </a:br>
            <a:r>
              <a:rPr lang="bg-BG" sz="2800" dirty="0" smtClean="0">
                <a:latin typeface="+mn-lt"/>
              </a:rPr>
              <a:t>Данните показват,че усилията на здравната система в областта на детското здраве следва да се насочи към превенция и справяне с </a:t>
            </a:r>
            <a:r>
              <a:rPr lang="bg-BG" sz="2800" u="sng" dirty="0" smtClean="0">
                <a:latin typeface="+mn-lt"/>
              </a:rPr>
              <a:t>хроничните незаразни болести и осигуряване на адекватни грижи за децата с вродени аномалии</a:t>
            </a:r>
            <a:r>
              <a:rPr lang="bg-BG" sz="2800" dirty="0" smtClean="0">
                <a:latin typeface="+mn-lt"/>
              </a:rPr>
              <a:t>...</a:t>
            </a:r>
            <a:br>
              <a:rPr lang="bg-BG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117" y="0"/>
            <a:ext cx="11287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 smtClean="0"/>
              <a:t>Здравна стратегия 2020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422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671</Words>
  <Application>Microsoft Macintosh PowerPoint</Application>
  <PresentationFormat>Custom</PresentationFormat>
  <Paragraphs>101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Подобряване на достъпа до качествени здравни услуги  за деца  с вродени сърдечни малформации</vt:lpstr>
      <vt:lpstr>Национална програма  грижи за деца с ВСМ. Европейски и световни стандарти.</vt:lpstr>
      <vt:lpstr>PowerPoint Presentation</vt:lpstr>
      <vt:lpstr>Вродени Сърдечни Малформации</vt:lpstr>
      <vt:lpstr>ВСМ в България, 2016 г.</vt:lpstr>
      <vt:lpstr>Значимост на ВСМ за детската смъртност в България</vt:lpstr>
      <vt:lpstr>Значимост на ВСМ за детската смъртност в България</vt:lpstr>
      <vt:lpstr>Здравна Стратегия 2020   ПРИОРИТЕТ 1. СЪЗДАВАНЕ НА УСЛОВИЯ ЗА ЗДРАВЕ ЗА ВСИЧКИ ПРЕЗ ЦЕЛИЯ ЖИВОТ  Политика 1.1. Здраве за майките и бебетата (от 0 до 1 година) </vt:lpstr>
      <vt:lpstr>ПРИНЦИПИ  Най-важният принцип,който трябва да се възприеме е,че е необходимо всяко общество да инвестира в най-ранните години от живота на децата.  Данните показват,че усилията на здравната система в областта на детското здраве следва да се насочи към превенция и справяне с хроничните незаразни болести и осигуряване на адекватни грижи за децата с вродени аномалии... </vt:lpstr>
      <vt:lpstr>Мерки  1.1.6. Подобряване на условията за диагностика и лечение в акушеро-гинекологичните, неонатологичните и педиатричните структури, вкл. оборудване с високотехнологична апаратура и обучение на персонала в тях  1.1.10 Прилагане на комплексен медико-социален подход в грижите за децар в т.ч. деца с увреждания и хронични заболявания и подкрепа на техните семейства.  </vt:lpstr>
      <vt:lpstr>PowerPoint Presentation</vt:lpstr>
      <vt:lpstr>Екипна грижа за деца с ВСМ</vt:lpstr>
      <vt:lpstr>Екипна грижа за деца с ВСМ</vt:lpstr>
      <vt:lpstr>Национална програма  грижи за деца с ВСМ</vt:lpstr>
      <vt:lpstr>Национална програма  грижи за деца с ВСМ</vt:lpstr>
      <vt:lpstr>PowerPoint Presentation</vt:lpstr>
      <vt:lpstr>PowerPoint Presentation</vt:lpstr>
      <vt:lpstr>PowerPoint Presentation</vt:lpstr>
      <vt:lpstr>PowerPoint Presentation</vt:lpstr>
      <vt:lpstr>Необходими са спешни мерки за подпомагане на единствената националната програма за лечение на ВСМ.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Bistra Zheleva</dc:creator>
  <cp:lastModifiedBy>deo</cp:lastModifiedBy>
  <cp:revision>38</cp:revision>
  <dcterms:created xsi:type="dcterms:W3CDTF">2017-10-17T05:07:15Z</dcterms:created>
  <dcterms:modified xsi:type="dcterms:W3CDTF">2017-10-19T09:36:14Z</dcterms:modified>
</cp:coreProperties>
</file>